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FCB7EC2-4C0B-47C2-B495-8BF7DB572A2A}" type="datetimeFigureOut">
              <a:rPr lang="es-AR" smtClean="0"/>
              <a:t>21/11/2017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C16AFA1-D293-4C6F-9ECF-CDA0167FEE31}" type="slidenum">
              <a:rPr lang="es-AR" smtClean="0"/>
              <a:t>‹Nº›</a:t>
            </a:fld>
            <a:endParaRPr lang="es-A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25552"/>
          </a:xfrm>
        </p:spPr>
        <p:txBody>
          <a:bodyPr>
            <a:normAutofit fontScale="90000"/>
          </a:bodyPr>
          <a:lstStyle/>
          <a:p>
            <a:r>
              <a:rPr lang="es-A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A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s-A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A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s-A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A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s-A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A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s-A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AR" dirty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s-A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s-A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es-AR" b="1" dirty="0" smtClean="0">
                <a:solidFill>
                  <a:schemeClr val="accent1">
                    <a:lumMod val="50000"/>
                  </a:schemeClr>
                </a:solidFill>
              </a:rPr>
              <a:t>TALLER DE ACTUALIZACIÓN Y CONSULTA PARA REGULARIZADORES</a:t>
            </a:r>
            <a:r>
              <a:rPr lang="es-AR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es-AR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es-AR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s-AR" dirty="0" smtClean="0"/>
          </a:p>
          <a:p>
            <a:pPr marL="273050" indent="0" algn="just">
              <a:buNone/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SE DEBE REALIZAR AL ÚLTIMO DOMICILIO CONOCIDO .</a:t>
            </a:r>
          </a:p>
          <a:p>
            <a:pPr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CONSTANCIAS OBRANTES EN EL EXPEDIENTE;</a:t>
            </a:r>
          </a:p>
          <a:p>
            <a:pPr lvl="0"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OFICIO CNE O RENAPER (PERSONAS FISICAS);</a:t>
            </a:r>
          </a:p>
          <a:p>
            <a:pPr lvl="0"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OFICIO IGJ O DPPJ (PERSONAS JURIDICAS);</a:t>
            </a:r>
          </a:p>
          <a:p>
            <a:pPr lvl="0"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APLICACIÓN DEL APARTADO 6.1 DE LA RES. 33/12.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CITACION AL TITULAR DOMINIAL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 algn="just"/>
            <a:endParaRPr lang="es-AR" sz="5000" dirty="0" smtClean="0"/>
          </a:p>
          <a:p>
            <a:pPr lvl="0" algn="just"/>
            <a:r>
              <a:rPr lang="es-AR" sz="5500" dirty="0" smtClean="0">
                <a:solidFill>
                  <a:schemeClr val="accent1">
                    <a:lumMod val="50000"/>
                  </a:schemeClr>
                </a:solidFill>
              </a:rPr>
              <a:t>SE DEBE PRESENTAR POR ESCRITO EN EL DOMICILIO QUE  SE INDIQUE.</a:t>
            </a:r>
          </a:p>
          <a:p>
            <a:pPr lvl="0" algn="just"/>
            <a:endParaRPr lang="es-AR" sz="5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es-AR" sz="5500" dirty="0" smtClean="0">
                <a:solidFill>
                  <a:schemeClr val="accent1">
                    <a:lumMod val="50000"/>
                  </a:schemeClr>
                </a:solidFill>
              </a:rPr>
              <a:t>SE DEBE ACOMPAÑAR TODA LA DOCUMENTACION PROBATORIA.</a:t>
            </a:r>
          </a:p>
          <a:p>
            <a:pPr lvl="0" algn="just"/>
            <a:endParaRPr lang="es-AR" sz="5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es-AR" sz="5500" dirty="0" smtClean="0">
                <a:solidFill>
                  <a:schemeClr val="accent1">
                    <a:lumMod val="50000"/>
                  </a:schemeClr>
                </a:solidFill>
              </a:rPr>
              <a:t>SE DEBEN PRESENTAR TANTAS COPIAS COMO BENEFICIARIOS HAYA.</a:t>
            </a:r>
          </a:p>
          <a:p>
            <a:pPr lvl="0" algn="just"/>
            <a:endParaRPr lang="es-AR" sz="5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es-AR" sz="5500" dirty="0" smtClean="0">
                <a:solidFill>
                  <a:schemeClr val="accent1">
                    <a:lumMod val="50000"/>
                  </a:schemeClr>
                </a:solidFill>
              </a:rPr>
              <a:t>SE DEBE DAR TRASLADO AL BENEFICIARIO PARA QUE REALICE DESCARGO.</a:t>
            </a:r>
          </a:p>
          <a:p>
            <a:pPr lvl="0" algn="just">
              <a:buNone/>
            </a:pPr>
            <a:endParaRPr lang="es-AR" sz="5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/>
            <a:r>
              <a:rPr lang="es-AR" sz="5500" dirty="0" smtClean="0">
                <a:solidFill>
                  <a:schemeClr val="accent1">
                    <a:lumMod val="50000"/>
                  </a:schemeClr>
                </a:solidFill>
              </a:rPr>
              <a:t>CUMPLIDO O VENCIDOS LOS PLAZOS SE ELEVA A LA AUTORIDAD DE APLICACIÓN PARA SU RESOLUCION.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OPOSICION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s-AR" dirty="0" smtClean="0"/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SE PUEDE PAGAR EN CUOTAS.</a:t>
            </a:r>
          </a:p>
          <a:p>
            <a:pPr lvl="0"/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SE PAGA EN EL BANCO PROVINCIA O ENTIDADES HABILITADAS.</a:t>
            </a:r>
          </a:p>
          <a:p>
            <a:pPr lvl="0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TIENE QUE ESTAR TOTALMENTE INTEGRADO PREVIO A LA FIRMA DEL ACTA.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PAGO DEL 1% (art 9 L. 24.374)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EN CUALQUIER ETAPA DEL PROCEDIMIENTO SE PUEDE ELEVAR EL EXPEDIENTE A LA AUTORIDAD DE APLICACIÓN CON NOTA EXPLICANDO EL MOTIVO.</a:t>
            </a:r>
          </a:p>
          <a:p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UNA VEZ CUMPLIDO CON EL PROCEDIMIENTO SE DEBE ELEVAR EL EXPEDIENTE PARA SU VISADO.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ELEVACION/VISADO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 dirty="0" smtClean="0"/>
          </a:p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UNA VEZ INSCRIPTA EL ACTA EN EL REGISTRO DE LA PROPIEDAD, LA MISMA QUEDA EN CUSTODIA DE LA SUBSECRETARIA.</a:t>
            </a:r>
          </a:p>
          <a:p>
            <a:pPr marL="0" indent="0" algn="just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LAS ESCRITURAS SE ENTREGAN EN ACTO PUBLICO.</a:t>
            </a:r>
          </a:p>
          <a:p>
            <a:pPr marL="0" indent="0" algn="just">
              <a:buNone/>
            </a:pPr>
            <a:endParaRPr lang="es-AR" dirty="0" smtClean="0"/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ENTREGA DE LA ESCRITURA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5184098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000" b="1" dirty="0" smtClean="0">
                <a:solidFill>
                  <a:schemeClr val="accent1">
                    <a:lumMod val="50000"/>
                  </a:schemeClr>
                </a:solidFill>
              </a:rPr>
              <a:t>SUBSECRETARIA </a:t>
            </a:r>
            <a:r>
              <a:rPr lang="es-AR" sz="4000" b="1" dirty="0" smtClean="0">
                <a:solidFill>
                  <a:schemeClr val="accent1">
                    <a:lumMod val="50000"/>
                  </a:schemeClr>
                </a:solidFill>
              </a:rPr>
              <a:t>SOCIAL DE </a:t>
            </a:r>
            <a:r>
              <a:rPr lang="es-AR" sz="4000" b="1" dirty="0" smtClean="0">
                <a:solidFill>
                  <a:schemeClr val="accent1">
                    <a:lumMod val="50000"/>
                  </a:schemeClr>
                </a:solidFill>
              </a:rPr>
              <a:t>TIERRAS, URBANISMO Y VIVIENDA</a:t>
            </a:r>
            <a:br>
              <a:rPr lang="es-AR" sz="4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>DIAGONAL 73 N° 1568 ESQ 56 </a:t>
            </a:r>
            <a:b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>LA PLATA</a:t>
            </a:r>
            <a:b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>0800-222-8028 / 0221-422266 </a:t>
            </a:r>
            <a:b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>INT 132/158</a:t>
            </a:r>
            <a:b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AR" sz="4000" dirty="0" smtClean="0">
                <a:solidFill>
                  <a:schemeClr val="accent1">
                    <a:lumMod val="50000"/>
                  </a:schemeClr>
                </a:solidFill>
              </a:rPr>
              <a:t>sstuv-gnotarial@mosp.gba.gov.ar</a:t>
            </a:r>
            <a:r>
              <a:rPr lang="es-AR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AR" sz="28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s-AR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buFont typeface="Wingdings" pitchFamily="2" charset="2"/>
              <a:buChar char="ü"/>
            </a:pPr>
            <a:endParaRPr lang="es-AR" dirty="0" smtClean="0"/>
          </a:p>
          <a:p>
            <a:pPr lvl="0" algn="just">
              <a:buNone/>
            </a:pPr>
            <a:endParaRPr lang="es-AR" dirty="0" smtClean="0"/>
          </a:p>
          <a:p>
            <a:pPr lvl="0" algn="just">
              <a:buFont typeface="Wingdings" pitchFamily="2" charset="2"/>
              <a:buChar char="ü"/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LEY NACIONAL 24.374 Y MODIFICATORIAS.</a:t>
            </a:r>
          </a:p>
          <a:p>
            <a:pPr lvl="0" algn="just"/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DECRETO REGLAMENTARIO 2815/96.</a:t>
            </a:r>
          </a:p>
          <a:p>
            <a:pPr lvl="0" algn="just">
              <a:buFont typeface="Wingdings" pitchFamily="2" charset="2"/>
              <a:buChar char="ü"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RESOLUCION 33/12 del la SSTUV.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s-AR" dirty="0" smtClean="0"/>
              <a:t>LEGISLACION RELEVANTE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s-AR" dirty="0" smtClean="0"/>
              <a:t>1. 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Posesión por causa lícita.</a:t>
            </a:r>
          </a:p>
          <a:p>
            <a:pPr algn="just">
              <a:lnSpc>
                <a:spcPct val="150000"/>
              </a:lnSpc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2. Ocupación pública, pacífica y continua del inmueble con anterioridad al 1 de enero de 2006.</a:t>
            </a:r>
          </a:p>
          <a:p>
            <a:pPr algn="just">
              <a:lnSpc>
                <a:spcPct val="150000"/>
              </a:lnSpc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3. Que el inmueble este edificado y tenga como destino principal el de casa habitación única y permanente.</a:t>
            </a:r>
          </a:p>
          <a:p>
            <a:pPr>
              <a:buNone/>
            </a:pPr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REQUISITOS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7596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1. Las personas físicas ocupantes originarios del inmueble de que se trate;</a:t>
            </a:r>
          </a:p>
          <a:p>
            <a:pPr algn="just"/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2. El cónyuge supérstite y sucesores hereditarios del ocupante originario que hayan continuado con la ocupación del inmueble; </a:t>
            </a:r>
          </a:p>
          <a:p>
            <a:pPr algn="just"/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3. Las personas, que sin ser sucesores, hubiesen convivido con el ocupante originario, recibiendo trato familiar, por un lapso no menor a dos años anteriores a la fecha establecida por el artículo 1°, y que hayan continuado con la ocupación del inmueble; </a:t>
            </a:r>
          </a:p>
          <a:p>
            <a:pPr algn="just"/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4. Los que, mediante acto legítimo fuesen continuadores de dicha posesión.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LEGITIMADOS PARA INICIAR EL TRAMITE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DOCUMENTAL: La posesión y el tiempo de la posesión se prueba con toda documentación que permita identificar el vínculo entre el que pretende regularizar y el inmueble. Para ello en el documento debe constar fecha y domicilio del inmueble.</a:t>
            </a:r>
          </a:p>
          <a:p>
            <a:pPr algn="just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TESTIMONIAL: La declaración testimonial sirve como prueba complementaria, en ningún caso la prueba de los requisitos de la Ley podrán basarse exclusivamente en la prueba testimonial.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PRUEBA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AR" dirty="0" smtClean="0"/>
          </a:p>
          <a:p>
            <a:pPr algn="just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LOS TRÁMITES SE INICIAN ANTE LOS R.N.R.D. HABILITADOS EN CADA PARTIDO.</a:t>
            </a:r>
          </a:p>
          <a:p>
            <a:pPr marL="0" indent="0">
              <a:buNone/>
            </a:pPr>
            <a:endParaRPr lang="es-A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INICIO DEL TRÁMITE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s-AR" dirty="0" smtClean="0"/>
          </a:p>
          <a:p>
            <a:pPr lvl="0">
              <a:buNone/>
            </a:pPr>
            <a:r>
              <a:rPr lang="es-AR" dirty="0" smtClean="0"/>
              <a:t> </a:t>
            </a:r>
          </a:p>
          <a:p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CEDULA Y PLANCHETA</a:t>
            </a:r>
          </a:p>
          <a:p>
            <a:pPr marL="0" indent="0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INFORME </a:t>
            </a:r>
            <a:r>
              <a:rPr lang="es-AR" dirty="0">
                <a:solidFill>
                  <a:schemeClr val="accent1">
                    <a:lumMod val="50000"/>
                  </a:schemeClr>
                </a:solidFill>
              </a:rPr>
              <a:t>DE DOMINIO</a:t>
            </a:r>
          </a:p>
          <a:p>
            <a:pPr lvl="0"/>
            <a:endParaRPr lang="es-AR" dirty="0" smtClean="0"/>
          </a:p>
          <a:p>
            <a:pPr>
              <a:buNone/>
            </a:pPr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DOCUMENTACION CATASTRAL Y REGISTRAL (SOLICITUD)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s-AR" dirty="0" smtClean="0"/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RELEVAMIENTO SOCIAL.</a:t>
            </a:r>
          </a:p>
          <a:p>
            <a:pPr lvl="0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RELEVAMIENTO TECNICO(Art. 6 </a:t>
            </a:r>
            <a:r>
              <a:rPr lang="es-AR" dirty="0" err="1" smtClean="0">
                <a:solidFill>
                  <a:schemeClr val="accent1">
                    <a:lumMod val="50000"/>
                  </a:schemeClr>
                </a:solidFill>
              </a:rPr>
              <a:t>inc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 “e” $ 211.272, </a:t>
            </a:r>
            <a:r>
              <a:rPr lang="es-AR" dirty="0" err="1" smtClean="0">
                <a:solidFill>
                  <a:schemeClr val="accent1">
                    <a:lumMod val="50000"/>
                  </a:schemeClr>
                </a:solidFill>
              </a:rPr>
              <a:t>inc</a:t>
            </a:r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 “h” $ 137.326,80).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RELEVAMIENTOS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s-AR" dirty="0" smtClean="0"/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EDICTOS EN BOLETIN OFICIAL.</a:t>
            </a:r>
          </a:p>
          <a:p>
            <a:pPr lvl="0">
              <a:buNone/>
            </a:pPr>
            <a:endParaRPr lang="es-A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0"/>
            <a:r>
              <a:rPr lang="es-AR" dirty="0" smtClean="0">
                <a:solidFill>
                  <a:schemeClr val="accent1">
                    <a:lumMod val="50000"/>
                  </a:schemeClr>
                </a:solidFill>
              </a:rPr>
              <a:t>EDICTOS EN DIARIO ZONAL O RADIAL.</a:t>
            </a:r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s-AR" dirty="0" smtClean="0"/>
              <a:t/>
            </a:r>
            <a:br>
              <a:rPr lang="es-AR" dirty="0" smtClean="0"/>
            </a:br>
            <a:r>
              <a:rPr lang="es-AR" dirty="0" smtClean="0"/>
              <a:t>PUBLICACION DE EDICTOS</a:t>
            </a:r>
            <a:br>
              <a:rPr lang="es-AR" dirty="0" smtClean="0"/>
            </a:b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107</TotalTime>
  <Words>482</Words>
  <Application>Microsoft Office PowerPoint</Application>
  <PresentationFormat>Presentación en pantalla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Forma de onda</vt:lpstr>
      <vt:lpstr>      TALLER DE ACTUALIZACIÓN Y CONSULTA PARA REGULARIZADORES </vt:lpstr>
      <vt:lpstr>LEGISLACION RELEVANTE</vt:lpstr>
      <vt:lpstr> REQUISITOS </vt:lpstr>
      <vt:lpstr> LEGITIMADOS PARA INICIAR EL TRAMITE </vt:lpstr>
      <vt:lpstr> PRUEBA </vt:lpstr>
      <vt:lpstr> INICIO DEL TRÁMITE </vt:lpstr>
      <vt:lpstr> DOCUMENTACION CATASTRAL Y REGISTRAL (SOLICITUD) </vt:lpstr>
      <vt:lpstr> RELEVAMIENTOS </vt:lpstr>
      <vt:lpstr> PUBLICACION DE EDICTOS </vt:lpstr>
      <vt:lpstr> CITACION AL TITULAR DOMINIAL </vt:lpstr>
      <vt:lpstr> OPOSICION </vt:lpstr>
      <vt:lpstr> PAGO DEL 1% (art 9 L. 24.374) </vt:lpstr>
      <vt:lpstr> ELEVACION/VISADO </vt:lpstr>
      <vt:lpstr> ENTREGA DE LA ESCRITURA </vt:lpstr>
      <vt:lpstr>SUBSECRETARIA SOCIAL DE TIERRAS, URBANISMO Y VIVIENDA  DIAGONAL 73 N° 1568 ESQ 56  LA PLATA 0800-222-8028 / 0221-422266  INT 132/158 sstuv-gnotarial@mosp.gba.gov.ar </vt:lpstr>
    </vt:vector>
  </TitlesOfParts>
  <Company>La Plata - Argentina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LEGISLACION RELEVANTE</dc:title>
  <dc:creator>María Gabriela Gioiosa</dc:creator>
  <cp:lastModifiedBy>usuario</cp:lastModifiedBy>
  <cp:revision>16</cp:revision>
  <dcterms:created xsi:type="dcterms:W3CDTF">2016-04-10T20:41:28Z</dcterms:created>
  <dcterms:modified xsi:type="dcterms:W3CDTF">2017-11-21T11:28:05Z</dcterms:modified>
</cp:coreProperties>
</file>