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3" r:id="rId7"/>
    <p:sldId id="262" r:id="rId8"/>
    <p:sldId id="265" r:id="rId9"/>
    <p:sldId id="264" r:id="rId10"/>
    <p:sldId id="266" r:id="rId11"/>
    <p:sldId id="261"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F1ABD-D486-4C8D-B754-8B757EA8C180}" type="datetimeFigureOut">
              <a:rPr lang="es-AR" smtClean="0"/>
              <a:pPr/>
              <a:t>30/06/2016</a:t>
            </a:fld>
            <a:endParaRPr lang="es-A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CBD0FD-1CF8-4FBA-9A48-C071C387B870}" type="slidenum">
              <a:rPr lang="es-AR" smtClean="0"/>
              <a:pPr/>
              <a:t>‹Nº›</a:t>
            </a:fld>
            <a:endParaRPr lang="es-AR"/>
          </a:p>
        </p:txBody>
      </p:sp>
    </p:spTree>
    <p:extLst>
      <p:ext uri="{BB962C8B-B14F-4D97-AF65-F5344CB8AC3E}">
        <p14:creationId xmlns:p14="http://schemas.microsoft.com/office/powerpoint/2010/main" xmlns="" val="296643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A través de este convenio se abre la posibilidad de que los notarios regularizadores, ingresando a través del sistema de gestión notarial provisto por el Colegio de Escribanos, soliciten sin cargo los informes de dominio necesarios para los trámites de regularización y consolidación de dominio que se encuentren bajo la técnica de folio real.-</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2</a:t>
            </a:fld>
            <a:endParaRPr lang="es-AR"/>
          </a:p>
        </p:txBody>
      </p:sp>
    </p:spTree>
    <p:extLst>
      <p:ext uri="{BB962C8B-B14F-4D97-AF65-F5344CB8AC3E}">
        <p14:creationId xmlns:p14="http://schemas.microsoft.com/office/powerpoint/2010/main" xmlns="" val="1866576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3</a:t>
            </a:fld>
            <a:endParaRPr lang="es-AR"/>
          </a:p>
        </p:txBody>
      </p:sp>
    </p:spTree>
    <p:extLst>
      <p:ext uri="{BB962C8B-B14F-4D97-AF65-F5344CB8AC3E}">
        <p14:creationId xmlns:p14="http://schemas.microsoft.com/office/powerpoint/2010/main" xmlns="" val="1196367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El Colegio ha preparado un manual para facilitar la puesta en funcionamiento de este sistema donde hay un seguimiento de las pantallas a las que va accediendo el usuario donde se muestra como debe procederse a la carga de los datos correspondientes al inmueble, Titulares y observaciones.-</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5</a:t>
            </a:fld>
            <a:endParaRPr lang="es-AR"/>
          </a:p>
        </p:txBody>
      </p:sp>
    </p:spTree>
    <p:extLst>
      <p:ext uri="{BB962C8B-B14F-4D97-AF65-F5344CB8AC3E}">
        <p14:creationId xmlns:p14="http://schemas.microsoft.com/office/powerpoint/2010/main" xmlns="" val="11107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6</a:t>
            </a:fld>
            <a:endParaRPr lang="es-AR"/>
          </a:p>
        </p:txBody>
      </p:sp>
    </p:spTree>
    <p:extLst>
      <p:ext uri="{BB962C8B-B14F-4D97-AF65-F5344CB8AC3E}">
        <p14:creationId xmlns:p14="http://schemas.microsoft.com/office/powerpoint/2010/main" xmlns="" val="388816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En caso de que el notario cuente con casillero personal en sede central o en la Delegación del RPBA a la cual corresponde su registro,  deberá consignarlo a fin de que la salida del documento sea a través de éste  (mas inmediatez, ya que no deben viajar a La Plata para retirar la documentación).-</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7</a:t>
            </a:fld>
            <a:endParaRPr lang="es-AR"/>
          </a:p>
        </p:txBody>
      </p:sp>
    </p:spTree>
    <p:extLst>
      <p:ext uri="{BB962C8B-B14F-4D97-AF65-F5344CB8AC3E}">
        <p14:creationId xmlns:p14="http://schemas.microsoft.com/office/powerpoint/2010/main" xmlns="" val="3965131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8</a:t>
            </a:fld>
            <a:endParaRPr lang="es-AR"/>
          </a:p>
        </p:txBody>
      </p:sp>
    </p:spTree>
    <p:extLst>
      <p:ext uri="{BB962C8B-B14F-4D97-AF65-F5344CB8AC3E}">
        <p14:creationId xmlns:p14="http://schemas.microsoft.com/office/powerpoint/2010/main" xmlns="" val="35104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Asimismo, la Subsecretaría Social de Tierras, Urbanismo y Vivienda solo debe proceder al ingreso y control de salida de los trámites que se encuentren aún en la técnica de Folio Personal Cronológico y que determinan la conversión a la técnica de folio real por parte del registro.-</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9</a:t>
            </a:fld>
            <a:endParaRPr lang="es-AR"/>
          </a:p>
        </p:txBody>
      </p:sp>
    </p:spTree>
    <p:extLst>
      <p:ext uri="{BB962C8B-B14F-4D97-AF65-F5344CB8AC3E}">
        <p14:creationId xmlns:p14="http://schemas.microsoft.com/office/powerpoint/2010/main" xmlns="" val="3609929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kern="1200" dirty="0" smtClean="0">
                <a:solidFill>
                  <a:schemeClr val="tx1"/>
                </a:solidFill>
                <a:effectLst/>
                <a:latin typeface="+mn-lt"/>
                <a:ea typeface="+mn-ea"/>
                <a:cs typeface="+mn-cs"/>
              </a:rPr>
              <a:t>Respecto a los inmuebles que se encuentran aún hoy inscriptos en la técnica de Folio Personal Cronológico o Folio Protocolizado, que habitualmente son objeto de la regularización </a:t>
            </a:r>
            <a:r>
              <a:rPr lang="es-AR" sz="1200" kern="1200" dirty="0" err="1" smtClean="0">
                <a:solidFill>
                  <a:schemeClr val="tx1"/>
                </a:solidFill>
                <a:effectLst/>
                <a:latin typeface="+mn-lt"/>
                <a:ea typeface="+mn-ea"/>
                <a:cs typeface="+mn-cs"/>
              </a:rPr>
              <a:t>dominial</a:t>
            </a:r>
            <a:r>
              <a:rPr lang="es-AR" sz="1200" kern="1200" dirty="0" smtClean="0">
                <a:solidFill>
                  <a:schemeClr val="tx1"/>
                </a:solidFill>
                <a:effectLst/>
                <a:latin typeface="+mn-lt"/>
                <a:ea typeface="+mn-ea"/>
                <a:cs typeface="+mn-cs"/>
              </a:rPr>
              <a:t> a través de la ley 24.374, como es sabido, el Registro de la Propiedad procede a su matriculación con el pedido de informe correspondiente.- </a:t>
            </a:r>
          </a:p>
          <a:p>
            <a:r>
              <a:rPr lang="es-AR" sz="1200" kern="1200" dirty="0" smtClean="0">
                <a:solidFill>
                  <a:schemeClr val="tx1"/>
                </a:solidFill>
                <a:effectLst/>
                <a:latin typeface="+mn-lt"/>
                <a:ea typeface="+mn-ea"/>
                <a:cs typeface="+mn-cs"/>
              </a:rPr>
              <a:t>Dicha herramienta facilita la tarea del notario regularizador a la hora de proceder a la inscripción de las Actas-ley 24.374 y escrituras traslativas de dominio bajo este régimen.-</a:t>
            </a:r>
          </a:p>
          <a:p>
            <a:r>
              <a:rPr lang="es-AR" sz="1200" kern="1200" dirty="0" smtClean="0">
                <a:solidFill>
                  <a:schemeClr val="tx1"/>
                </a:solidFill>
                <a:effectLst/>
                <a:latin typeface="+mn-lt"/>
                <a:ea typeface="+mn-ea"/>
                <a:cs typeface="+mn-cs"/>
              </a:rPr>
              <a:t>Desde hace ya un mes, y a fin de facilitar la inscripción de las escrituras traslativas de dominio (fuera de la ley 24.374) se ha implementado la “Conversión por publicidad” ante el pedido de certificado de dominio para escriturar.-</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10</a:t>
            </a:fld>
            <a:endParaRPr lang="es-AR"/>
          </a:p>
        </p:txBody>
      </p:sp>
    </p:spTree>
    <p:extLst>
      <p:ext uri="{BB962C8B-B14F-4D97-AF65-F5344CB8AC3E}">
        <p14:creationId xmlns:p14="http://schemas.microsoft.com/office/powerpoint/2010/main" xmlns="" val="1907314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kern="1200" dirty="0" smtClean="0">
                <a:solidFill>
                  <a:schemeClr val="tx1"/>
                </a:solidFill>
                <a:effectLst/>
                <a:latin typeface="+mn-lt"/>
                <a:ea typeface="+mn-ea"/>
                <a:cs typeface="+mn-cs"/>
              </a:rPr>
              <a:t>La normativa registral referida a la toma de razón de las actas ley 24.374 o escrituras traslativas de dominio bajo este régimen, no se encuentra actualmente en un cuerpo normativo único, ya que la misma ha sido dictada en el transcurso de la aplicación de éste régimen.- Se observan así, que existen disposiciones técnico registrales, ordenes de servicio e instructivos que regulan la materia generando a veces errores de interpretación por la aplicación de unas u otras </a:t>
            </a:r>
          </a:p>
          <a:p>
            <a:r>
              <a:rPr lang="es-AR" sz="1200" kern="1200" dirty="0" smtClean="0">
                <a:solidFill>
                  <a:schemeClr val="tx1"/>
                </a:solidFill>
                <a:effectLst/>
                <a:latin typeface="+mn-lt"/>
                <a:ea typeface="+mn-ea"/>
                <a:cs typeface="+mn-cs"/>
              </a:rPr>
              <a:t>A raíz de la dificultad que esto genera a la hora de su aplicación por parte de los usuarios y registradores, se comenzará a trabajar en el dictado de una Disposición técnico registral que regule tanto la afectación al régimen, como la consolidación de dominio, donde se contemplarán los pertinentes modelos de asientos y los casos mas usuales que generan confusión.-</a:t>
            </a:r>
          </a:p>
          <a:p>
            <a:endParaRPr lang="es-AR" dirty="0"/>
          </a:p>
        </p:txBody>
      </p:sp>
      <p:sp>
        <p:nvSpPr>
          <p:cNvPr id="4" name="Marcador de número de diapositiva 3"/>
          <p:cNvSpPr>
            <a:spLocks noGrp="1"/>
          </p:cNvSpPr>
          <p:nvPr>
            <p:ph type="sldNum" sz="quarter" idx="10"/>
          </p:nvPr>
        </p:nvSpPr>
        <p:spPr/>
        <p:txBody>
          <a:bodyPr/>
          <a:lstStyle/>
          <a:p>
            <a:fld id="{4DCBD0FD-1CF8-4FBA-9A48-C071C387B870}" type="slidenum">
              <a:rPr lang="es-AR" smtClean="0"/>
              <a:pPr/>
              <a:t>11</a:t>
            </a:fld>
            <a:endParaRPr lang="es-AR"/>
          </a:p>
        </p:txBody>
      </p:sp>
    </p:spTree>
    <p:extLst>
      <p:ext uri="{BB962C8B-B14F-4D97-AF65-F5344CB8AC3E}">
        <p14:creationId xmlns:p14="http://schemas.microsoft.com/office/powerpoint/2010/main" xmlns="" val="247162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3490F1-9A50-4E34-94B8-471A9FBC6753}" type="datetimeFigureOut">
              <a:rPr lang="es-ES" smtClean="0"/>
              <a:pPr/>
              <a:t>30/06/2016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56AB41-F8D4-4815-B2C6-C0D26623EBE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490F1-9A50-4E34-94B8-471A9FBC6753}" type="datetimeFigureOut">
              <a:rPr lang="es-ES" smtClean="0"/>
              <a:pPr/>
              <a:t>30/06/2016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6AB41-F8D4-4815-B2C6-C0D26623EBE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2"/>
          <a:stretch>
            <a:fillRect/>
          </a:stretch>
        </p:blipFill>
        <p:spPr>
          <a:xfrm>
            <a:off x="-1" y="329542"/>
            <a:ext cx="9144001" cy="6171292"/>
          </a:xfrm>
          <a:prstGeom prst="rect">
            <a:avLst/>
          </a:prstGeom>
        </p:spPr>
      </p:pic>
      <p:sp>
        <p:nvSpPr>
          <p:cNvPr id="5" name="CuadroTexto 4"/>
          <p:cNvSpPr txBox="1"/>
          <p:nvPr/>
        </p:nvSpPr>
        <p:spPr>
          <a:xfrm>
            <a:off x="1187624" y="2564904"/>
            <a:ext cx="6984776" cy="954107"/>
          </a:xfrm>
          <a:prstGeom prst="rect">
            <a:avLst/>
          </a:prstGeom>
          <a:noFill/>
        </p:spPr>
        <p:txBody>
          <a:bodyPr wrap="square" rtlCol="0">
            <a:spAutoFit/>
          </a:bodyPr>
          <a:lstStyle/>
          <a:p>
            <a:pPr algn="ctr"/>
            <a:r>
              <a:rPr lang="es-AR" sz="2800" dirty="0" smtClean="0">
                <a:solidFill>
                  <a:schemeClr val="bg1"/>
                </a:solidFill>
              </a:rPr>
              <a:t>Impacto del nuevo sistema de dominios web</a:t>
            </a:r>
          </a:p>
          <a:p>
            <a:pPr algn="ctr"/>
            <a:r>
              <a:rPr lang="es-AR" sz="2800" dirty="0" smtClean="0">
                <a:solidFill>
                  <a:schemeClr val="bg1"/>
                </a:solidFill>
              </a:rPr>
              <a:t>Problemáticas actuales</a:t>
            </a:r>
            <a:endParaRPr lang="es-AR"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7" name="CuadroTexto 6"/>
          <p:cNvSpPr txBox="1"/>
          <p:nvPr/>
        </p:nvSpPr>
        <p:spPr>
          <a:xfrm>
            <a:off x="395536" y="1942107"/>
            <a:ext cx="7884875" cy="3570208"/>
          </a:xfrm>
          <a:prstGeom prst="rect">
            <a:avLst/>
          </a:prstGeom>
          <a:noFill/>
        </p:spPr>
        <p:txBody>
          <a:bodyPr wrap="square" rtlCol="0">
            <a:spAutoFit/>
          </a:bodyPr>
          <a:lstStyle/>
          <a:p>
            <a:pPr algn="ctr">
              <a:spcAft>
                <a:spcPts val="1200"/>
              </a:spcAft>
            </a:pPr>
            <a:r>
              <a:rPr lang="es-AR" sz="2200" b="1" u="sng" dirty="0" smtClean="0">
                <a:solidFill>
                  <a:schemeClr val="bg1"/>
                </a:solidFill>
              </a:rPr>
              <a:t>CONVERSION POR PUBLICIDAD</a:t>
            </a:r>
          </a:p>
          <a:p>
            <a:pPr algn="ctr">
              <a:spcAft>
                <a:spcPts val="1200"/>
              </a:spcAft>
            </a:pPr>
            <a:endParaRPr lang="es-AR" sz="2200" b="1" u="sng" dirty="0" smtClean="0">
              <a:solidFill>
                <a:schemeClr val="bg1"/>
              </a:solidFill>
            </a:endParaRPr>
          </a:p>
          <a:p>
            <a:pPr algn="just">
              <a:spcAft>
                <a:spcPts val="1200"/>
              </a:spcAft>
            </a:pPr>
            <a:r>
              <a:rPr lang="es-AR" sz="2200" dirty="0" smtClean="0">
                <a:solidFill>
                  <a:schemeClr val="bg1"/>
                </a:solidFill>
              </a:rPr>
              <a:t>La solicitud de informe de dominio en el marco de la ley 24.374 en el caso que el inmueble se encuentre en la técnica de Folio Personal Cronológico, genera la conversión a la técnica de Folio Real.-</a:t>
            </a:r>
          </a:p>
          <a:p>
            <a:pPr algn="just">
              <a:spcAft>
                <a:spcPts val="1200"/>
              </a:spcAft>
            </a:pPr>
            <a:endParaRPr lang="es-AR" sz="2200" dirty="0" smtClean="0">
              <a:solidFill>
                <a:schemeClr val="bg1"/>
              </a:solidFill>
            </a:endParaRPr>
          </a:p>
          <a:p>
            <a:pPr algn="just">
              <a:spcAft>
                <a:spcPts val="1200"/>
              </a:spcAft>
            </a:pPr>
            <a:endParaRPr lang="es-AR" sz="2200" dirty="0" smtClean="0">
              <a:solidFill>
                <a:schemeClr val="bg1"/>
              </a:solidFill>
            </a:endParaRPr>
          </a:p>
          <a:p>
            <a:pPr algn="ctr">
              <a:spcAft>
                <a:spcPts val="1200"/>
              </a:spcAft>
            </a:pPr>
            <a:endParaRPr lang="es-AR" sz="2200" b="1" u="sng" dirty="0" smtClean="0">
              <a:solidFill>
                <a:schemeClr val="bg1"/>
              </a:solidFill>
            </a:endParaRPr>
          </a:p>
        </p:txBody>
      </p:sp>
    </p:spTree>
    <p:extLst>
      <p:ext uri="{BB962C8B-B14F-4D97-AF65-F5344CB8AC3E}">
        <p14:creationId xmlns:p14="http://schemas.microsoft.com/office/powerpoint/2010/main" xmlns="" val="52396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0" y="332656"/>
            <a:ext cx="9144001" cy="6171292"/>
          </a:xfrm>
          <a:prstGeom prst="rect">
            <a:avLst/>
          </a:prstGeom>
        </p:spPr>
      </p:pic>
      <p:sp>
        <p:nvSpPr>
          <p:cNvPr id="7" name="CuadroTexto 6"/>
          <p:cNvSpPr txBox="1"/>
          <p:nvPr/>
        </p:nvSpPr>
        <p:spPr>
          <a:xfrm>
            <a:off x="1115616" y="1487398"/>
            <a:ext cx="6912768" cy="523220"/>
          </a:xfrm>
          <a:prstGeom prst="rect">
            <a:avLst/>
          </a:prstGeom>
          <a:noFill/>
        </p:spPr>
        <p:txBody>
          <a:bodyPr wrap="square" rtlCol="0">
            <a:spAutoFit/>
          </a:bodyPr>
          <a:lstStyle/>
          <a:p>
            <a:pPr algn="ctr"/>
            <a:r>
              <a:rPr lang="es-AR" sz="2800" u="sng" dirty="0" smtClean="0">
                <a:solidFill>
                  <a:schemeClr val="bg1"/>
                </a:solidFill>
              </a:rPr>
              <a:t>NUEVOS DESAFIOS</a:t>
            </a:r>
            <a:endParaRPr lang="es-AR" sz="2800" u="sng" dirty="0">
              <a:solidFill>
                <a:schemeClr val="bg1"/>
              </a:solidFill>
            </a:endParaRPr>
          </a:p>
        </p:txBody>
      </p:sp>
      <p:sp>
        <p:nvSpPr>
          <p:cNvPr id="5" name="Rectángulo 4"/>
          <p:cNvSpPr/>
          <p:nvPr/>
        </p:nvSpPr>
        <p:spPr>
          <a:xfrm>
            <a:off x="539552" y="2225854"/>
            <a:ext cx="7918648" cy="4278094"/>
          </a:xfrm>
          <a:prstGeom prst="rect">
            <a:avLst/>
          </a:prstGeom>
        </p:spPr>
        <p:txBody>
          <a:bodyPr wrap="square">
            <a:spAutoFit/>
          </a:bodyPr>
          <a:lstStyle/>
          <a:p>
            <a:pPr marL="342900" indent="-342900" algn="just">
              <a:buFont typeface="Arial" panose="020B0604020202020204" pitchFamily="34" charset="0"/>
              <a:buChar char="•"/>
            </a:pPr>
            <a:r>
              <a:rPr lang="es-AR"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Revisión de la normativa de regularización y </a:t>
            </a:r>
            <a:r>
              <a:rPr lang="es-AR" sz="24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consolidación.-</a:t>
            </a:r>
          </a:p>
          <a:p>
            <a:pPr marL="342900" indent="-342900" algn="just">
              <a:buFont typeface="Arial" panose="020B0604020202020204" pitchFamily="34" charset="0"/>
              <a:buChar char="•"/>
            </a:pPr>
            <a:endParaRPr lang="es-AR" sz="24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s-AR" sz="2400" dirty="0" smtClean="0">
                <a:solidFill>
                  <a:schemeClr val="bg1"/>
                </a:solidFill>
                <a:latin typeface="Calibri" panose="020F0502020204030204" pitchFamily="34" charset="0"/>
                <a:cs typeface="Times New Roman" panose="02020603050405020304" pitchFamily="18" charset="0"/>
              </a:rPr>
              <a:t>Conformación de una comisión de trabajo integrada por representantes del Colegio/Registro/Subsecretaría de Tierras.-</a:t>
            </a:r>
          </a:p>
          <a:p>
            <a:pPr marL="342900" indent="-342900" algn="just">
              <a:buFont typeface="Arial" panose="020B0604020202020204" pitchFamily="34" charset="0"/>
              <a:buChar char="•"/>
            </a:pPr>
            <a:endParaRPr lang="es-AR" sz="2400" dirty="0" smtClean="0">
              <a:solidFill>
                <a:schemeClr val="bg1"/>
              </a:solidFill>
              <a:latin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s-AR" sz="2400" dirty="0" smtClean="0">
                <a:solidFill>
                  <a:schemeClr val="bg1"/>
                </a:solidFill>
                <a:latin typeface="Calibri" panose="020F0502020204030204" pitchFamily="34" charset="0"/>
                <a:cs typeface="Times New Roman" panose="02020603050405020304" pitchFamily="18" charset="0"/>
              </a:rPr>
              <a:t>Apertura de un canal de consultas /reclamos </a:t>
            </a:r>
            <a:r>
              <a:rPr lang="es-AR" sz="2400" dirty="0" err="1" smtClean="0">
                <a:solidFill>
                  <a:schemeClr val="bg1"/>
                </a:solidFill>
                <a:latin typeface="Calibri" panose="020F0502020204030204" pitchFamily="34" charset="0"/>
                <a:cs typeface="Times New Roman" panose="02020603050405020304" pitchFamily="18" charset="0"/>
              </a:rPr>
              <a:t>via</a:t>
            </a:r>
            <a:r>
              <a:rPr lang="es-AR" sz="2400" dirty="0" smtClean="0">
                <a:solidFill>
                  <a:schemeClr val="bg1"/>
                </a:solidFill>
                <a:latin typeface="Calibri" panose="020F0502020204030204" pitchFamily="34" charset="0"/>
                <a:cs typeface="Times New Roman" panose="02020603050405020304" pitchFamily="18" charset="0"/>
              </a:rPr>
              <a:t> web: </a:t>
            </a:r>
            <a:r>
              <a:rPr lang="es-AR" sz="2000" dirty="0" smtClean="0">
                <a:solidFill>
                  <a:schemeClr val="bg1"/>
                </a:solidFill>
                <a:latin typeface="Calibri" panose="020F0502020204030204" pitchFamily="34" charset="0"/>
                <a:cs typeface="Times New Roman" panose="02020603050405020304" pitchFamily="18" charset="0"/>
              </a:rPr>
              <a:t>Esto posibilitará </a:t>
            </a:r>
            <a:r>
              <a:rPr lang="es-AR" sz="2000" dirty="0" smtClean="0">
                <a:solidFill>
                  <a:schemeClr val="bg1"/>
                </a:solidFill>
              </a:rPr>
              <a:t>la </a:t>
            </a:r>
            <a:r>
              <a:rPr lang="es-AR" sz="2000" dirty="0">
                <a:solidFill>
                  <a:schemeClr val="bg1"/>
                </a:solidFill>
              </a:rPr>
              <a:t>detección de errores recurrentes y el dictado de la normativa tendiente a evitar ese inconveniente.- Se propiciarán asimismo, cursos y talleres destinados a notarios e inscriptores a fin de poner en conocimiento de estos la normativa vigente y las soluciones propuestas ante problemáticas diferentes</a:t>
            </a:r>
          </a:p>
        </p:txBody>
      </p:sp>
    </p:spTree>
    <p:extLst>
      <p:ext uri="{BB962C8B-B14F-4D97-AF65-F5344CB8AC3E}">
        <p14:creationId xmlns:p14="http://schemas.microsoft.com/office/powerpoint/2010/main" xmlns="" val="4091828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5" name="CuadroTexto 4"/>
          <p:cNvSpPr txBox="1"/>
          <p:nvPr/>
        </p:nvSpPr>
        <p:spPr>
          <a:xfrm>
            <a:off x="1115616" y="1891694"/>
            <a:ext cx="7056784" cy="3046988"/>
          </a:xfrm>
          <a:prstGeom prst="rect">
            <a:avLst/>
          </a:prstGeom>
          <a:noFill/>
        </p:spPr>
        <p:txBody>
          <a:bodyPr wrap="square" rtlCol="0">
            <a:spAutoFit/>
          </a:bodyPr>
          <a:lstStyle/>
          <a:p>
            <a:pPr algn="just"/>
            <a:r>
              <a:rPr lang="es-AR" sz="2400" dirty="0">
                <a:solidFill>
                  <a:schemeClr val="bg1"/>
                </a:solidFill>
              </a:rPr>
              <a:t>A partir de la firma del convenio </a:t>
            </a:r>
            <a:r>
              <a:rPr lang="es-AR" sz="2400" dirty="0" smtClean="0">
                <a:solidFill>
                  <a:schemeClr val="bg1"/>
                </a:solidFill>
              </a:rPr>
              <a:t>celebrado entre el Registro de la Propiedad, la </a:t>
            </a:r>
            <a:r>
              <a:rPr lang="es-AR" sz="2400" dirty="0">
                <a:solidFill>
                  <a:schemeClr val="bg1"/>
                </a:solidFill>
              </a:rPr>
              <a:t>Subsecretaría Social de Tierras Urbanismo y Vivienda y el Colegio de Escribanos de la Provincia de Buenos Aires, se ha generado un nuevo canal de acceso para las solicitudes de informes de dominio </a:t>
            </a:r>
            <a:r>
              <a:rPr lang="es-AR" sz="2400" dirty="0" smtClean="0">
                <a:solidFill>
                  <a:schemeClr val="bg1"/>
                </a:solidFill>
              </a:rPr>
              <a:t>que se requieren en el marco de los expedientes de regularización </a:t>
            </a:r>
            <a:r>
              <a:rPr lang="es-AR" sz="2400" dirty="0" err="1" smtClean="0">
                <a:solidFill>
                  <a:schemeClr val="bg1"/>
                </a:solidFill>
              </a:rPr>
              <a:t>dominial</a:t>
            </a:r>
            <a:r>
              <a:rPr lang="es-AR" sz="2400" dirty="0" smtClean="0">
                <a:solidFill>
                  <a:schemeClr val="bg1"/>
                </a:solidFill>
              </a:rPr>
              <a:t> (Ley 24.374) y consolidación de dominio (Ley 25.797).-</a:t>
            </a:r>
            <a:endParaRPr lang="es-AR" sz="2400" dirty="0">
              <a:solidFill>
                <a:schemeClr val="bg1"/>
              </a:solidFill>
            </a:endParaRPr>
          </a:p>
        </p:txBody>
      </p:sp>
    </p:spTree>
    <p:extLst>
      <p:ext uri="{BB962C8B-B14F-4D97-AF65-F5344CB8AC3E}">
        <p14:creationId xmlns:p14="http://schemas.microsoft.com/office/powerpoint/2010/main" xmlns="" val="3794507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pic>
        <p:nvPicPr>
          <p:cNvPr id="6" name="Imagen 5"/>
          <p:cNvPicPr>
            <a:picLocks noChangeAspect="1"/>
          </p:cNvPicPr>
          <p:nvPr/>
        </p:nvPicPr>
        <p:blipFill>
          <a:blip r:embed="rId4"/>
          <a:stretch>
            <a:fillRect/>
          </a:stretch>
        </p:blipFill>
        <p:spPr>
          <a:xfrm>
            <a:off x="1371600" y="2630760"/>
            <a:ext cx="6308579" cy="3546844"/>
          </a:xfrm>
          <a:prstGeom prst="rect">
            <a:avLst/>
          </a:prstGeom>
        </p:spPr>
      </p:pic>
      <p:sp>
        <p:nvSpPr>
          <p:cNvPr id="7" name="CuadroTexto 6"/>
          <p:cNvSpPr txBox="1"/>
          <p:nvPr/>
        </p:nvSpPr>
        <p:spPr>
          <a:xfrm>
            <a:off x="1115616" y="1628800"/>
            <a:ext cx="6912768" cy="923330"/>
          </a:xfrm>
          <a:prstGeom prst="rect">
            <a:avLst/>
          </a:prstGeom>
          <a:noFill/>
        </p:spPr>
        <p:txBody>
          <a:bodyPr wrap="square" rtlCol="0">
            <a:spAutoFit/>
          </a:bodyPr>
          <a:lstStyle/>
          <a:p>
            <a:r>
              <a:rPr lang="es-AR" dirty="0"/>
              <a:t>Ingresa en el sitio del Colegio de Escribanos de la Provincia de Bs. As. a través del siguiente link: http://</a:t>
            </a:r>
            <a:r>
              <a:rPr lang="es-AR" dirty="0">
                <a:solidFill>
                  <a:schemeClr val="bg1"/>
                </a:solidFill>
              </a:rPr>
              <a:t>www.colescba.org.ar/portal</a:t>
            </a:r>
            <a:r>
              <a:rPr lang="es-AR" dirty="0"/>
              <a:t>/ y selecciona el acceso al sitio de REGULARIZACIÓN DOMINIAL. </a:t>
            </a:r>
          </a:p>
        </p:txBody>
      </p:sp>
    </p:spTree>
    <p:extLst>
      <p:ext uri="{BB962C8B-B14F-4D97-AF65-F5344CB8AC3E}">
        <p14:creationId xmlns:p14="http://schemas.microsoft.com/office/powerpoint/2010/main" xmlns="" val="211440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2"/>
          <a:stretch>
            <a:fillRect/>
          </a:stretch>
        </p:blipFill>
        <p:spPr>
          <a:xfrm>
            <a:off x="-1" y="329542"/>
            <a:ext cx="9144001" cy="6171292"/>
          </a:xfrm>
          <a:prstGeom prst="rect">
            <a:avLst/>
          </a:prstGeom>
        </p:spPr>
      </p:pic>
      <p:pic>
        <p:nvPicPr>
          <p:cNvPr id="5" name="Imagen 4"/>
          <p:cNvPicPr>
            <a:picLocks noChangeAspect="1"/>
          </p:cNvPicPr>
          <p:nvPr/>
        </p:nvPicPr>
        <p:blipFill>
          <a:blip r:embed="rId3"/>
          <a:stretch>
            <a:fillRect/>
          </a:stretch>
        </p:blipFill>
        <p:spPr>
          <a:xfrm>
            <a:off x="1278259" y="2524797"/>
            <a:ext cx="6606109" cy="3714123"/>
          </a:xfrm>
          <a:prstGeom prst="rect">
            <a:avLst/>
          </a:prstGeom>
        </p:spPr>
      </p:pic>
      <p:sp>
        <p:nvSpPr>
          <p:cNvPr id="6" name="CuadroTexto 5"/>
          <p:cNvSpPr txBox="1"/>
          <p:nvPr/>
        </p:nvSpPr>
        <p:spPr>
          <a:xfrm>
            <a:off x="1124929" y="1458592"/>
            <a:ext cx="6912768" cy="923330"/>
          </a:xfrm>
          <a:prstGeom prst="rect">
            <a:avLst/>
          </a:prstGeom>
          <a:noFill/>
        </p:spPr>
        <p:txBody>
          <a:bodyPr wrap="square" rtlCol="0">
            <a:spAutoFit/>
          </a:bodyPr>
          <a:lstStyle/>
          <a:p>
            <a:r>
              <a:rPr lang="es-AR" dirty="0"/>
              <a:t>Selecciona la opción </a:t>
            </a:r>
            <a:r>
              <a:rPr lang="es-AR" dirty="0">
                <a:solidFill>
                  <a:schemeClr val="bg1"/>
                </a:solidFill>
              </a:rPr>
              <a:t>SISTEMA DE GESTIÓN RNRD </a:t>
            </a:r>
            <a:r>
              <a:rPr lang="es-AR" dirty="0"/>
              <a:t>y a continuación ingresa su usuario y clave para acceder. La aplicación indicará a continuación las opciones para </a:t>
            </a:r>
            <a:r>
              <a:rPr lang="es-AR" dirty="0" smtClean="0"/>
              <a:t>RNRD. </a:t>
            </a:r>
            <a:endParaRPr lang="es-AR" dirty="0"/>
          </a:p>
        </p:txBody>
      </p:sp>
    </p:spTree>
    <p:extLst>
      <p:ext uri="{BB962C8B-B14F-4D97-AF65-F5344CB8AC3E}">
        <p14:creationId xmlns:p14="http://schemas.microsoft.com/office/powerpoint/2010/main" xmlns="" val="1667291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pic>
        <p:nvPicPr>
          <p:cNvPr id="7" name="Imagen 6"/>
          <p:cNvPicPr>
            <a:picLocks noChangeAspect="1"/>
          </p:cNvPicPr>
          <p:nvPr/>
        </p:nvPicPr>
        <p:blipFill>
          <a:blip r:embed="rId4"/>
          <a:stretch>
            <a:fillRect/>
          </a:stretch>
        </p:blipFill>
        <p:spPr>
          <a:xfrm>
            <a:off x="808361" y="2424825"/>
            <a:ext cx="7992739" cy="2351250"/>
          </a:xfrm>
          <a:prstGeom prst="rect">
            <a:avLst/>
          </a:prstGeom>
        </p:spPr>
      </p:pic>
      <p:sp>
        <p:nvSpPr>
          <p:cNvPr id="8" name="CuadroTexto 7"/>
          <p:cNvSpPr txBox="1"/>
          <p:nvPr/>
        </p:nvSpPr>
        <p:spPr>
          <a:xfrm>
            <a:off x="1124929" y="1458592"/>
            <a:ext cx="6912768" cy="923330"/>
          </a:xfrm>
          <a:prstGeom prst="rect">
            <a:avLst/>
          </a:prstGeom>
          <a:noFill/>
        </p:spPr>
        <p:txBody>
          <a:bodyPr wrap="square" rtlCol="0">
            <a:spAutoFit/>
          </a:bodyPr>
          <a:lstStyle/>
          <a:p>
            <a:r>
              <a:rPr lang="es-AR" dirty="0" smtClean="0">
                <a:solidFill>
                  <a:schemeClr val="bg1"/>
                </a:solidFill>
              </a:rPr>
              <a:t>Ingresa en la opción REGULARIZACION o CONSOLIDACIÓN, Consulta de Mis expedientes y a continuación selecciona un criterio de búsqueda entre las opciones disponibles</a:t>
            </a:r>
            <a:endParaRPr lang="es-AR" dirty="0">
              <a:solidFill>
                <a:schemeClr val="bg1"/>
              </a:solidFill>
            </a:endParaRPr>
          </a:p>
        </p:txBody>
      </p:sp>
      <p:sp>
        <p:nvSpPr>
          <p:cNvPr id="9" name="CuadroTexto 8"/>
          <p:cNvSpPr txBox="1"/>
          <p:nvPr/>
        </p:nvSpPr>
        <p:spPr>
          <a:xfrm>
            <a:off x="1115615" y="5095674"/>
            <a:ext cx="6912768" cy="1200329"/>
          </a:xfrm>
          <a:prstGeom prst="rect">
            <a:avLst/>
          </a:prstGeom>
          <a:noFill/>
        </p:spPr>
        <p:txBody>
          <a:bodyPr wrap="square" rtlCol="0">
            <a:spAutoFit/>
          </a:bodyPr>
          <a:lstStyle/>
          <a:p>
            <a:r>
              <a:rPr lang="es-AR" dirty="0" smtClean="0">
                <a:solidFill>
                  <a:schemeClr val="bg1"/>
                </a:solidFill>
              </a:rPr>
              <a:t>Luego completa los datos solicitados para el expediente en cuestión y presiona “Consultar”. A continuación el sistema recuperará los datos del mismo.-</a:t>
            </a:r>
          </a:p>
          <a:p>
            <a:r>
              <a:rPr lang="es-AR" dirty="0" smtClean="0">
                <a:solidFill>
                  <a:schemeClr val="bg1"/>
                </a:solidFill>
              </a:rPr>
              <a:t>Luego presiona “Ver expediente”</a:t>
            </a:r>
            <a:endParaRPr lang="es-AR" dirty="0">
              <a:solidFill>
                <a:schemeClr val="bg1"/>
              </a:solidFill>
            </a:endParaRPr>
          </a:p>
        </p:txBody>
      </p:sp>
    </p:spTree>
    <p:extLst>
      <p:ext uri="{BB962C8B-B14F-4D97-AF65-F5344CB8AC3E}">
        <p14:creationId xmlns:p14="http://schemas.microsoft.com/office/powerpoint/2010/main" xmlns="" val="3818273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7" name="CuadroTexto 6"/>
          <p:cNvSpPr txBox="1"/>
          <p:nvPr/>
        </p:nvSpPr>
        <p:spPr>
          <a:xfrm>
            <a:off x="1115616" y="1628800"/>
            <a:ext cx="6912768" cy="830997"/>
          </a:xfrm>
          <a:prstGeom prst="rect">
            <a:avLst/>
          </a:prstGeom>
          <a:noFill/>
        </p:spPr>
        <p:txBody>
          <a:bodyPr wrap="square" rtlCol="0">
            <a:spAutoFit/>
          </a:bodyPr>
          <a:lstStyle/>
          <a:p>
            <a:pPr algn="just"/>
            <a:r>
              <a:rPr lang="es-AR" sz="2400" dirty="0" smtClean="0">
                <a:solidFill>
                  <a:schemeClr val="bg1"/>
                </a:solidFill>
              </a:rPr>
              <a:t>Una vez dentro del sistema ingresa a la opción INMUEBLES y presiona el botón “</a:t>
            </a:r>
            <a:r>
              <a:rPr lang="es-AR" sz="2400" dirty="0" err="1" smtClean="0">
                <a:solidFill>
                  <a:schemeClr val="bg1"/>
                </a:solidFill>
              </a:rPr>
              <a:t>Inf</a:t>
            </a:r>
            <a:r>
              <a:rPr lang="es-AR" sz="2400" dirty="0" smtClean="0">
                <a:solidFill>
                  <a:schemeClr val="bg1"/>
                </a:solidFill>
              </a:rPr>
              <a:t>. Dominio Web”</a:t>
            </a:r>
            <a:endParaRPr lang="es-AR" sz="2400" dirty="0">
              <a:solidFill>
                <a:schemeClr val="bg1"/>
              </a:solidFill>
            </a:endParaRPr>
          </a:p>
        </p:txBody>
      </p:sp>
      <p:pic>
        <p:nvPicPr>
          <p:cNvPr id="5" name="Imagen 4"/>
          <p:cNvPicPr>
            <a:picLocks noChangeAspect="1"/>
          </p:cNvPicPr>
          <p:nvPr/>
        </p:nvPicPr>
        <p:blipFill>
          <a:blip r:embed="rId4"/>
          <a:stretch>
            <a:fillRect/>
          </a:stretch>
        </p:blipFill>
        <p:spPr>
          <a:xfrm>
            <a:off x="1392546" y="2521215"/>
            <a:ext cx="6379854" cy="3161719"/>
          </a:xfrm>
          <a:prstGeom prst="rect">
            <a:avLst/>
          </a:prstGeom>
        </p:spPr>
      </p:pic>
    </p:spTree>
    <p:extLst>
      <p:ext uri="{BB962C8B-B14F-4D97-AF65-F5344CB8AC3E}">
        <p14:creationId xmlns:p14="http://schemas.microsoft.com/office/powerpoint/2010/main" xmlns="" val="3119036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7" name="CuadroTexto 6"/>
          <p:cNvSpPr txBox="1"/>
          <p:nvPr/>
        </p:nvSpPr>
        <p:spPr>
          <a:xfrm>
            <a:off x="899592" y="1628800"/>
            <a:ext cx="7416824" cy="2308324"/>
          </a:xfrm>
          <a:prstGeom prst="rect">
            <a:avLst/>
          </a:prstGeom>
          <a:noFill/>
        </p:spPr>
        <p:txBody>
          <a:bodyPr wrap="square" rtlCol="0">
            <a:spAutoFit/>
          </a:bodyPr>
          <a:lstStyle/>
          <a:p>
            <a:pPr algn="just"/>
            <a:r>
              <a:rPr lang="es-AR" sz="2400" dirty="0" smtClean="0">
                <a:solidFill>
                  <a:schemeClr val="bg1"/>
                </a:solidFill>
              </a:rPr>
              <a:t>Si los datos que trae el sistema son incorrectos, los mismos deben ser corregidos.-</a:t>
            </a:r>
          </a:p>
          <a:p>
            <a:pPr algn="just"/>
            <a:r>
              <a:rPr lang="es-AR" sz="2400" dirty="0" smtClean="0">
                <a:solidFill>
                  <a:schemeClr val="bg1"/>
                </a:solidFill>
              </a:rPr>
              <a:t>Si son correctos debe procederse a cargar los datos relativos a los titulares de dominio (ya que el sistema solo trae el de los beneficiarios).-</a:t>
            </a:r>
          </a:p>
          <a:p>
            <a:endParaRPr lang="es-AR" sz="2400" dirty="0">
              <a:solidFill>
                <a:schemeClr val="bg1"/>
              </a:solidFill>
            </a:endParaRPr>
          </a:p>
        </p:txBody>
      </p:sp>
      <p:pic>
        <p:nvPicPr>
          <p:cNvPr id="5" name="Imagen 4"/>
          <p:cNvPicPr>
            <a:picLocks noChangeAspect="1"/>
          </p:cNvPicPr>
          <p:nvPr/>
        </p:nvPicPr>
        <p:blipFill>
          <a:blip r:embed="rId4"/>
          <a:stretch>
            <a:fillRect/>
          </a:stretch>
        </p:blipFill>
        <p:spPr>
          <a:xfrm>
            <a:off x="864532" y="3624804"/>
            <a:ext cx="7813529" cy="2351250"/>
          </a:xfrm>
          <a:prstGeom prst="rect">
            <a:avLst/>
          </a:prstGeom>
        </p:spPr>
      </p:pic>
    </p:spTree>
    <p:extLst>
      <p:ext uri="{BB962C8B-B14F-4D97-AF65-F5344CB8AC3E}">
        <p14:creationId xmlns:p14="http://schemas.microsoft.com/office/powerpoint/2010/main" xmlns="" val="3838136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7" name="CuadroTexto 6"/>
          <p:cNvSpPr txBox="1"/>
          <p:nvPr/>
        </p:nvSpPr>
        <p:spPr>
          <a:xfrm>
            <a:off x="827584" y="1628800"/>
            <a:ext cx="7488832" cy="3416320"/>
          </a:xfrm>
          <a:prstGeom prst="rect">
            <a:avLst/>
          </a:prstGeom>
          <a:noFill/>
        </p:spPr>
        <p:txBody>
          <a:bodyPr wrap="square" rtlCol="0">
            <a:spAutoFit/>
          </a:bodyPr>
          <a:lstStyle/>
          <a:p>
            <a:pPr algn="just"/>
            <a:r>
              <a:rPr lang="es-AR" sz="2400" dirty="0">
                <a:solidFill>
                  <a:schemeClr val="bg1"/>
                </a:solidFill>
              </a:rPr>
              <a:t>Acto seguido, la aplicación confirma el envío de la solicitud otorgando un número de operación y detalla el circuito que sigue la misma</a:t>
            </a:r>
            <a:r>
              <a:rPr lang="es-AR" sz="2400" dirty="0" smtClean="0">
                <a:solidFill>
                  <a:schemeClr val="bg1"/>
                </a:solidFill>
              </a:rPr>
              <a:t>.-</a:t>
            </a:r>
          </a:p>
          <a:p>
            <a:pPr algn="just"/>
            <a:endParaRPr lang="es-AR" sz="2400" dirty="0">
              <a:solidFill>
                <a:schemeClr val="bg1"/>
              </a:solidFill>
            </a:endParaRPr>
          </a:p>
          <a:p>
            <a:pPr algn="just"/>
            <a:r>
              <a:rPr lang="es-AR" sz="2400" dirty="0">
                <a:solidFill>
                  <a:schemeClr val="bg1"/>
                </a:solidFill>
              </a:rPr>
              <a:t>Si algún dato ha sido cargado en forma incorrecta o incompleta, el Registro rechaza la solicitud e informa el motivo del rechazo.- Ante esta circunstancia, el notario debería corregir y remitir nuevamente la solicitud de informe.-</a:t>
            </a:r>
          </a:p>
        </p:txBody>
      </p:sp>
    </p:spTree>
    <p:extLst>
      <p:ext uri="{BB962C8B-B14F-4D97-AF65-F5344CB8AC3E}">
        <p14:creationId xmlns:p14="http://schemas.microsoft.com/office/powerpoint/2010/main" xmlns="" val="218123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hoja pp regularizacion dominial.jpg"/>
          <p:cNvPicPr>
            <a:picLocks noChangeAspect="1"/>
          </p:cNvPicPr>
          <p:nvPr/>
        </p:nvPicPr>
        <p:blipFill>
          <a:blip r:embed="rId3"/>
          <a:stretch>
            <a:fillRect/>
          </a:stretch>
        </p:blipFill>
        <p:spPr>
          <a:xfrm>
            <a:off x="-1" y="329542"/>
            <a:ext cx="9144001" cy="6171292"/>
          </a:xfrm>
          <a:prstGeom prst="rect">
            <a:avLst/>
          </a:prstGeom>
        </p:spPr>
      </p:pic>
      <p:sp>
        <p:nvSpPr>
          <p:cNvPr id="7" name="CuadroTexto 6"/>
          <p:cNvSpPr txBox="1"/>
          <p:nvPr/>
        </p:nvSpPr>
        <p:spPr>
          <a:xfrm>
            <a:off x="899592" y="1628800"/>
            <a:ext cx="7416824" cy="3262432"/>
          </a:xfrm>
          <a:prstGeom prst="rect">
            <a:avLst/>
          </a:prstGeom>
          <a:noFill/>
        </p:spPr>
        <p:txBody>
          <a:bodyPr wrap="square" rtlCol="0">
            <a:spAutoFit/>
          </a:bodyPr>
          <a:lstStyle/>
          <a:p>
            <a:pPr algn="just">
              <a:spcAft>
                <a:spcPts val="1200"/>
              </a:spcAft>
            </a:pPr>
            <a:r>
              <a:rPr lang="es-AR" sz="2200" b="1" u="sng" dirty="0" smtClean="0">
                <a:solidFill>
                  <a:schemeClr val="bg1"/>
                </a:solidFill>
              </a:rPr>
              <a:t>VENTAJAS DE LA SOLICITUD VIA WEB:</a:t>
            </a:r>
          </a:p>
          <a:p>
            <a:pPr marL="342900" lvl="0" indent="-342900" algn="just">
              <a:spcAft>
                <a:spcPts val="1200"/>
              </a:spcAft>
              <a:buFont typeface="Arial" panose="020B0604020202020204" pitchFamily="34" charset="0"/>
              <a:buChar char="•"/>
            </a:pPr>
            <a:r>
              <a:rPr lang="es-AR" sz="2200" dirty="0" smtClean="0">
                <a:solidFill>
                  <a:schemeClr val="bg1"/>
                </a:solidFill>
              </a:rPr>
              <a:t>Acortamiento </a:t>
            </a:r>
            <a:r>
              <a:rPr lang="es-AR" sz="2200" dirty="0">
                <a:solidFill>
                  <a:schemeClr val="bg1"/>
                </a:solidFill>
              </a:rPr>
              <a:t>de plazos en los trámites de regularización y consolidación.-</a:t>
            </a:r>
          </a:p>
          <a:p>
            <a:pPr marL="342900" lvl="0" indent="-342900" algn="just">
              <a:spcAft>
                <a:spcPts val="1200"/>
              </a:spcAft>
              <a:buFont typeface="Arial" panose="020B0604020202020204" pitchFamily="34" charset="0"/>
              <a:buChar char="•"/>
            </a:pPr>
            <a:r>
              <a:rPr lang="es-AR" sz="2200" dirty="0">
                <a:solidFill>
                  <a:schemeClr val="bg1"/>
                </a:solidFill>
              </a:rPr>
              <a:t>Disminución de gastos de traslado de la documentación, x salida vía Delegación del Registro.-</a:t>
            </a:r>
          </a:p>
          <a:p>
            <a:pPr marL="342900" lvl="0" indent="-342900" algn="just">
              <a:spcAft>
                <a:spcPts val="1200"/>
              </a:spcAft>
              <a:buFont typeface="Arial" panose="020B0604020202020204" pitchFamily="34" charset="0"/>
              <a:buChar char="•"/>
            </a:pPr>
            <a:r>
              <a:rPr lang="es-AR" sz="2200" dirty="0">
                <a:solidFill>
                  <a:schemeClr val="bg1"/>
                </a:solidFill>
              </a:rPr>
              <a:t>Seguimiento personal del notario respecto al trámite y motivo de rechazo, pudiendo corregir rápidamente los errores en que podría haber incurrido.-</a:t>
            </a:r>
          </a:p>
        </p:txBody>
      </p:sp>
    </p:spTree>
    <p:extLst>
      <p:ext uri="{BB962C8B-B14F-4D97-AF65-F5344CB8AC3E}">
        <p14:creationId xmlns:p14="http://schemas.microsoft.com/office/powerpoint/2010/main" xmlns="" val="1456566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1014</Words>
  <PresentationFormat>Presentación en pantalla (4:3)</PresentationFormat>
  <Paragraphs>46</Paragraphs>
  <Slides>11</Slides>
  <Notes>9</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lfaroppa</dc:creator>
  <cp:lastModifiedBy>lfaroppa</cp:lastModifiedBy>
  <cp:revision>1</cp:revision>
  <dcterms:modified xsi:type="dcterms:W3CDTF">2016-06-30T11:43:24Z</dcterms:modified>
</cp:coreProperties>
</file>