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7" r:id="rId4"/>
    <p:sldId id="261" r:id="rId5"/>
    <p:sldId id="258" r:id="rId6"/>
    <p:sldId id="265" r:id="rId7"/>
    <p:sldId id="262" r:id="rId8"/>
    <p:sldId id="266" r:id="rId9"/>
    <p:sldId id="259" r:id="rId10"/>
    <p:sldId id="267" r:id="rId11"/>
    <p:sldId id="268" r:id="rId1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1902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AR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plotArea>
      <c:layout/>
      <c:lineChart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Consolidación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7"/>
                <c:pt idx="0">
                  <c:v>2158</c:v>
                </c:pt>
                <c:pt idx="1">
                  <c:v>4790</c:v>
                </c:pt>
                <c:pt idx="2">
                  <c:v>5397</c:v>
                </c:pt>
                <c:pt idx="3">
                  <c:v>4885</c:v>
                </c:pt>
                <c:pt idx="4">
                  <c:v>6302</c:v>
                </c:pt>
                <c:pt idx="5">
                  <c:v>4193</c:v>
                </c:pt>
                <c:pt idx="6">
                  <c:v>4561</c:v>
                </c:pt>
              </c:numCache>
            </c:numRef>
          </c:val>
        </c:ser>
        <c:dLbls>
          <c:showVal val="1"/>
        </c:dLbls>
        <c:marker val="1"/>
        <c:axId val="59433344"/>
        <c:axId val="114007424"/>
      </c:lineChart>
      <c:catAx>
        <c:axId val="59433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14007424"/>
        <c:crosses val="autoZero"/>
        <c:auto val="1"/>
        <c:lblAlgn val="ctr"/>
        <c:lblOffset val="100"/>
      </c:catAx>
      <c:valAx>
        <c:axId val="114007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943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43B8-E90F-42FF-ADA0-8568E32BA4C7}" type="datetimeFigureOut">
              <a:rPr lang="es-AR" smtClean="0"/>
              <a:pPr/>
              <a:t>04/07/2016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697B-A05B-43BB-A2E8-20917944604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99369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- Reconoce a los ocupantes con causa lícita y que acrediten la posesión</a:t>
            </a:r>
          </a:p>
          <a:p>
            <a:pPr algn="just"/>
            <a:r>
              <a:rPr lang="es-MX" dirty="0" smtClean="0"/>
              <a:t>publica, pacifica y continua con anterioridad al 1 de enero de 2009, bajo determinadas condiciones su derecho a obtener en los inmuebles urbanos edificados destinados a casa a habitación única y permanente – el dominio. Modificada por  26.493 -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- La Ley N° 25797 </a:t>
            </a:r>
            <a:r>
              <a:rPr lang="es-AR" dirty="0" smtClean="0"/>
              <a:t>transforma en dominio perfecto la inscripción registral del acta transcurrido el plazo de prescripción de 10 años y cumplimentados los requisitos correspondientes.</a:t>
            </a:r>
          </a:p>
          <a:p>
            <a:pPr algn="just"/>
            <a:r>
              <a:rPr lang="es-MX" dirty="0" smtClean="0"/>
              <a:t>fija tanto la Autoridad de aplicación la competencia y funcionamiento de los Registros Notariales de Regularización </a:t>
            </a:r>
            <a:r>
              <a:rPr lang="es-MX" dirty="0" err="1" smtClean="0"/>
              <a:t>Dominial</a:t>
            </a:r>
            <a:r>
              <a:rPr lang="es-MX" dirty="0" smtClean="0"/>
              <a:t> y  los distintos componentes del procedimiento  modificados luego por la Resolución N° 33/2012</a:t>
            </a:r>
          </a:p>
          <a:p>
            <a:pPr algn="just"/>
            <a:endParaRPr lang="es-MX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6697B-A05B-43BB-A2E8-209179446044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54185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Jornadas de regularización </a:t>
            </a:r>
            <a:r>
              <a:rPr lang="es-MX" dirty="0" err="1" smtClean="0"/>
              <a:t>dominial</a:t>
            </a:r>
            <a:r>
              <a:rPr lang="es-MX" dirty="0" smtClean="0"/>
              <a:t>: desafíos actuales de la Ley n° 24.374”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94093" y="5821251"/>
            <a:ext cx="6400800" cy="935864"/>
          </a:xfrm>
        </p:spPr>
        <p:txBody>
          <a:bodyPr/>
          <a:lstStyle/>
          <a:p>
            <a:r>
              <a:rPr lang="es-MX" dirty="0" smtClean="0"/>
              <a:t>Lic. Mauricio </a:t>
            </a:r>
            <a:r>
              <a:rPr lang="es-MX" dirty="0" err="1" smtClean="0"/>
              <a:t>Butera</a:t>
            </a:r>
            <a:r>
              <a:rPr lang="es-MX" dirty="0" smtClean="0"/>
              <a:t>- Subsecretaria Social de Tierras, Urbanismo y Vivienda – año 2016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6545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7237" y="99995"/>
            <a:ext cx="5284763" cy="1507067"/>
          </a:xfrm>
        </p:spPr>
        <p:txBody>
          <a:bodyPr>
            <a:normAutofit/>
          </a:bodyPr>
          <a:lstStyle/>
          <a:p>
            <a:r>
              <a:rPr lang="es-MX" dirty="0" smtClean="0"/>
              <a:t>OPERATIVOS MOVILES </a:t>
            </a:r>
            <a:endParaRPr lang="es-AR" dirty="0"/>
          </a:p>
        </p:txBody>
      </p:sp>
      <p:sp>
        <p:nvSpPr>
          <p:cNvPr id="3" name="Elipse 2"/>
          <p:cNvSpPr/>
          <p:nvPr/>
        </p:nvSpPr>
        <p:spPr>
          <a:xfrm>
            <a:off x="587786" y="2167026"/>
            <a:ext cx="3097109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PERSONAL DE LA SUBSECRETARIA</a:t>
            </a:r>
            <a:endParaRPr lang="es-AR" dirty="0"/>
          </a:p>
        </p:txBody>
      </p:sp>
      <p:sp>
        <p:nvSpPr>
          <p:cNvPr id="4" name="Elipse 3"/>
          <p:cNvSpPr/>
          <p:nvPr/>
        </p:nvSpPr>
        <p:spPr>
          <a:xfrm>
            <a:off x="7149553" y="2167026"/>
            <a:ext cx="2658794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BENEFICIARIOS </a:t>
            </a:r>
            <a:endParaRPr lang="es-AR" dirty="0"/>
          </a:p>
        </p:txBody>
      </p:sp>
      <p:sp>
        <p:nvSpPr>
          <p:cNvPr id="5" name="Flecha derecha 4"/>
          <p:cNvSpPr/>
          <p:nvPr/>
        </p:nvSpPr>
        <p:spPr>
          <a:xfrm>
            <a:off x="4407041" y="2409206"/>
            <a:ext cx="2048349" cy="1234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TERRITORIO</a:t>
            </a:r>
          </a:p>
          <a:p>
            <a:pPr algn="ctr"/>
            <a:r>
              <a:rPr lang="es-MX" dirty="0" smtClean="0"/>
              <a:t>MUNICIPIO 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6" name="Flecha abajo 5"/>
          <p:cNvSpPr/>
          <p:nvPr/>
        </p:nvSpPr>
        <p:spPr>
          <a:xfrm>
            <a:off x="8357244" y="3463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7174627" y="5062626"/>
            <a:ext cx="2658794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TOMA DE TRÁMITES  </a:t>
            </a:r>
            <a:endParaRPr lang="es-AR" dirty="0"/>
          </a:p>
        </p:txBody>
      </p:sp>
      <p:sp>
        <p:nvSpPr>
          <p:cNvPr id="9" name="Rectángulo 8"/>
          <p:cNvSpPr/>
          <p:nvPr/>
        </p:nvSpPr>
        <p:spPr>
          <a:xfrm>
            <a:off x="821010" y="5062626"/>
            <a:ext cx="26306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ENTREGA DE ACTAS </a:t>
            </a:r>
            <a:endParaRPr lang="es-AR" dirty="0"/>
          </a:p>
        </p:txBody>
      </p:sp>
      <p:sp>
        <p:nvSpPr>
          <p:cNvPr id="11" name="Flecha derecha 10"/>
          <p:cNvSpPr/>
          <p:nvPr/>
        </p:nvSpPr>
        <p:spPr>
          <a:xfrm rot="10800000">
            <a:off x="4407041" y="4902453"/>
            <a:ext cx="2048349" cy="1234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4822155" y="533516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INTERACCION CON </a:t>
            </a:r>
          </a:p>
          <a:p>
            <a:r>
              <a:rPr lang="es-MX" sz="1200" dirty="0" smtClean="0"/>
              <a:t>ESCRIBANOS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xmlns="" val="36656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064" y="99995"/>
            <a:ext cx="3233936" cy="1507067"/>
          </a:xfrm>
        </p:spPr>
        <p:txBody>
          <a:bodyPr/>
          <a:lstStyle/>
          <a:p>
            <a:r>
              <a:rPr lang="es-MX" dirty="0" smtClean="0"/>
              <a:t>PERSPECTIVA</a:t>
            </a:r>
            <a:br>
              <a:rPr lang="es-MX" dirty="0" smtClean="0"/>
            </a:br>
            <a:r>
              <a:rPr lang="es-MX" dirty="0" smtClean="0"/>
              <a:t>  </a:t>
            </a:r>
            <a:endParaRPr lang="es-AR" dirty="0"/>
          </a:p>
        </p:txBody>
      </p:sp>
      <p:sp>
        <p:nvSpPr>
          <p:cNvPr id="4" name="Flecha derecha 3"/>
          <p:cNvSpPr/>
          <p:nvPr/>
        </p:nvSpPr>
        <p:spPr>
          <a:xfrm>
            <a:off x="4215972" y="17973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5399650" y="2668558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EFICIENCIA 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728463" y="590843"/>
            <a:ext cx="26306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Cambiar el modelo de gestión </a:t>
            </a:r>
            <a:endParaRPr lang="es-AR" dirty="0"/>
          </a:p>
        </p:txBody>
      </p:sp>
      <p:sp>
        <p:nvSpPr>
          <p:cNvPr id="7" name="Flecha derecha 6"/>
          <p:cNvSpPr/>
          <p:nvPr/>
        </p:nvSpPr>
        <p:spPr>
          <a:xfrm>
            <a:off x="4215972" y="29942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derecha 7"/>
          <p:cNvSpPr/>
          <p:nvPr/>
        </p:nvSpPr>
        <p:spPr>
          <a:xfrm>
            <a:off x="4215972" y="46184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derecha 8"/>
          <p:cNvSpPr/>
          <p:nvPr/>
        </p:nvSpPr>
        <p:spPr>
          <a:xfrm>
            <a:off x="4219137" y="58153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5399650" y="1369471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AGILIDAD </a:t>
            </a:r>
            <a:endParaRPr lang="es-AR" dirty="0"/>
          </a:p>
        </p:txBody>
      </p:sp>
      <p:sp>
        <p:nvSpPr>
          <p:cNvPr id="11" name="Elipse 10"/>
          <p:cNvSpPr/>
          <p:nvPr/>
        </p:nvSpPr>
        <p:spPr>
          <a:xfrm>
            <a:off x="587787" y="2167026"/>
            <a:ext cx="2658794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EXPEDIENTE WEB </a:t>
            </a:r>
            <a:endParaRPr lang="es-AR" dirty="0"/>
          </a:p>
        </p:txBody>
      </p:sp>
      <p:sp>
        <p:nvSpPr>
          <p:cNvPr id="12" name="Rectángulo 11"/>
          <p:cNvSpPr/>
          <p:nvPr/>
        </p:nvSpPr>
        <p:spPr>
          <a:xfrm>
            <a:off x="5399650" y="4403574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INSCRIPCION</a:t>
            </a:r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5399650" y="5600500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TOMA DE SOLICITUDES </a:t>
            </a:r>
            <a:endParaRPr lang="es-AR" dirty="0"/>
          </a:p>
        </p:txBody>
      </p:sp>
      <p:sp>
        <p:nvSpPr>
          <p:cNvPr id="14" name="Elipse 13"/>
          <p:cNvSpPr/>
          <p:nvPr/>
        </p:nvSpPr>
        <p:spPr>
          <a:xfrm>
            <a:off x="587786" y="4943572"/>
            <a:ext cx="2946983" cy="11023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ROL MAS ACTIVO SUBSECRETARIA 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7227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1466" y="0"/>
            <a:ext cx="5138671" cy="1507067"/>
          </a:xfrm>
        </p:spPr>
        <p:txBody>
          <a:bodyPr>
            <a:normAutofit/>
          </a:bodyPr>
          <a:lstStyle/>
          <a:p>
            <a:r>
              <a:rPr lang="es-MX" dirty="0" smtClean="0"/>
              <a:t>Marco jurídico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125730" y="1507067"/>
            <a:ext cx="10728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/>
          </a:p>
          <a:p>
            <a:pPr marL="342900" indent="-342900" algn="just">
              <a:buFontTx/>
              <a:buChar char="-"/>
            </a:pPr>
            <a:r>
              <a:rPr lang="es-MX" sz="2400" dirty="0" smtClean="0"/>
              <a:t>Ley N° 24.374 (1994)  modificado su artículo 8 Ley N°   25797 </a:t>
            </a:r>
            <a:r>
              <a:rPr lang="es-MX" sz="2400" dirty="0"/>
              <a:t> </a:t>
            </a:r>
            <a:r>
              <a:rPr lang="es-MX" sz="2400" dirty="0" smtClean="0"/>
              <a:t>(2003)</a:t>
            </a:r>
          </a:p>
          <a:p>
            <a:pPr algn="just"/>
            <a:endParaRPr lang="es-MX" sz="2400" dirty="0"/>
          </a:p>
          <a:p>
            <a:pPr marL="342900" indent="-342900" algn="just">
              <a:buFontTx/>
              <a:buChar char="-"/>
            </a:pPr>
            <a:r>
              <a:rPr lang="es-MX" sz="2400" dirty="0" smtClean="0"/>
              <a:t>El Decreto N° 2815/96 </a:t>
            </a:r>
          </a:p>
          <a:p>
            <a:pPr algn="just"/>
            <a:endParaRPr lang="es-MX" sz="2400" dirty="0" smtClean="0"/>
          </a:p>
          <a:p>
            <a:pPr marL="342900" indent="-342900" algn="just">
              <a:buFontTx/>
              <a:buChar char="-"/>
            </a:pPr>
            <a:r>
              <a:rPr lang="es-MX" sz="2400" dirty="0" smtClean="0"/>
              <a:t>A la fecha a través de distintas modificaciones los Registros Notariales de Regularización </a:t>
            </a:r>
            <a:r>
              <a:rPr lang="es-MX" sz="2400" dirty="0" err="1" smtClean="0"/>
              <a:t>Dominial</a:t>
            </a:r>
            <a:r>
              <a:rPr lang="es-MX" sz="2400" dirty="0" smtClean="0"/>
              <a:t> se integran por:  el Encargado del RNRD; los </a:t>
            </a:r>
            <a:r>
              <a:rPr lang="es-MX" sz="2400" dirty="0"/>
              <a:t>N</a:t>
            </a:r>
            <a:r>
              <a:rPr lang="es-MX" sz="2400" dirty="0" smtClean="0"/>
              <a:t>otarios Colaboradores  (disp. 91/03) y los </a:t>
            </a:r>
            <a:r>
              <a:rPr lang="es-MX" sz="2400" dirty="0"/>
              <a:t>N</a:t>
            </a:r>
            <a:r>
              <a:rPr lang="es-MX" sz="2400" dirty="0" smtClean="0"/>
              <a:t>otarios Integrantes (Resolución 64/2007)</a:t>
            </a:r>
          </a:p>
          <a:p>
            <a:pPr algn="just"/>
            <a:r>
              <a:rPr lang="es-MX" sz="2400" dirty="0" smtClean="0"/>
              <a:t>  </a:t>
            </a:r>
          </a:p>
          <a:p>
            <a:pPr marL="342900" indent="-342900" algn="just">
              <a:buFontTx/>
              <a:buChar char="-"/>
            </a:pPr>
            <a:r>
              <a:rPr lang="es-MX" sz="2400" dirty="0" smtClean="0"/>
              <a:t>Convenio con el Colegio de Escribanos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35170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0963" y="353214"/>
            <a:ext cx="3734874" cy="1507067"/>
          </a:xfrm>
        </p:spPr>
        <p:txBody>
          <a:bodyPr>
            <a:normAutofit/>
          </a:bodyPr>
          <a:lstStyle/>
          <a:p>
            <a:r>
              <a:rPr lang="es-MX" dirty="0" smtClean="0"/>
              <a:t>DESARROLLO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309093" y="2305319"/>
            <a:ext cx="6053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3200" dirty="0" smtClean="0"/>
              <a:t>CONTEXTO HISTORICO</a:t>
            </a:r>
          </a:p>
          <a:p>
            <a:pPr marL="342900" indent="-342900">
              <a:buFont typeface="+mj-lt"/>
              <a:buAutoNum type="arabicPeriod"/>
            </a:pPr>
            <a:endParaRPr lang="es-MX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3200" dirty="0" smtClean="0"/>
              <a:t>CONTEXTO ACTUAL</a:t>
            </a:r>
          </a:p>
          <a:p>
            <a:pPr marL="342900" indent="-342900">
              <a:buFont typeface="+mj-lt"/>
              <a:buAutoNum type="arabicPeriod"/>
            </a:pPr>
            <a:endParaRPr lang="es-MX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3200" dirty="0" smtClean="0"/>
              <a:t>PERSPECTIVA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xmlns="" val="29406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1466" y="14068"/>
            <a:ext cx="5138671" cy="1507067"/>
          </a:xfrm>
        </p:spPr>
        <p:txBody>
          <a:bodyPr/>
          <a:lstStyle/>
          <a:p>
            <a:r>
              <a:rPr lang="es-MX" dirty="0" smtClean="0"/>
              <a:t>Contexto histórico  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34287" y="2172269"/>
            <a:ext cx="2361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ACTAS DE REGULARIZACION 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468806" y="1522990"/>
            <a:ext cx="17992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AÑOS</a:t>
            </a:r>
          </a:p>
          <a:p>
            <a:pPr algn="ctr"/>
            <a:r>
              <a:rPr lang="es-MX" dirty="0" smtClean="0"/>
              <a:t>1996/2005</a:t>
            </a:r>
            <a:endParaRPr lang="es-AR" dirty="0"/>
          </a:p>
        </p:txBody>
      </p:sp>
      <p:sp>
        <p:nvSpPr>
          <p:cNvPr id="7" name="Rectángulo 6"/>
          <p:cNvSpPr/>
          <p:nvPr/>
        </p:nvSpPr>
        <p:spPr>
          <a:xfrm>
            <a:off x="3468806" y="2950191"/>
            <a:ext cx="17992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AÑOS </a:t>
            </a:r>
          </a:p>
          <a:p>
            <a:pPr algn="ctr"/>
            <a:r>
              <a:rPr lang="es-MX" dirty="0" smtClean="0"/>
              <a:t>2005/2015</a:t>
            </a:r>
            <a:endParaRPr lang="es-AR" dirty="0"/>
          </a:p>
        </p:txBody>
      </p:sp>
      <p:sp>
        <p:nvSpPr>
          <p:cNvPr id="8" name="Rectángulo 7"/>
          <p:cNvSpPr/>
          <p:nvPr/>
        </p:nvSpPr>
        <p:spPr>
          <a:xfrm>
            <a:off x="234287" y="4713027"/>
            <a:ext cx="2361062" cy="1667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existen </a:t>
            </a:r>
            <a:r>
              <a:rPr lang="es-AR" dirty="0" smtClean="0"/>
              <a:t>36.313 trámites iniciados que no han llegado a un acta de Regularización </a:t>
            </a:r>
            <a:endParaRPr lang="es-AR" dirty="0"/>
          </a:p>
        </p:txBody>
      </p:sp>
      <p:sp>
        <p:nvSpPr>
          <p:cNvPr id="9" name="Rectángulo 8"/>
          <p:cNvSpPr/>
          <p:nvPr/>
        </p:nvSpPr>
        <p:spPr>
          <a:xfrm>
            <a:off x="5974305" y="1522990"/>
            <a:ext cx="14580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117.264</a:t>
            </a:r>
            <a:endParaRPr lang="es-AR" dirty="0"/>
          </a:p>
        </p:txBody>
      </p:sp>
      <p:sp>
        <p:nvSpPr>
          <p:cNvPr id="10" name="Rectángulo 9"/>
          <p:cNvSpPr/>
          <p:nvPr/>
        </p:nvSpPr>
        <p:spPr>
          <a:xfrm>
            <a:off x="6101686" y="2871785"/>
            <a:ext cx="14580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21.578</a:t>
            </a:r>
            <a:endParaRPr lang="es-AR" dirty="0"/>
          </a:p>
        </p:txBody>
      </p:sp>
      <p:sp>
        <p:nvSpPr>
          <p:cNvPr id="11" name="Flecha derecha 10"/>
          <p:cNvSpPr/>
          <p:nvPr/>
        </p:nvSpPr>
        <p:spPr>
          <a:xfrm>
            <a:off x="7970293" y="1704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derecha 11"/>
          <p:cNvSpPr/>
          <p:nvPr/>
        </p:nvSpPr>
        <p:spPr>
          <a:xfrm>
            <a:off x="7981826" y="30139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1172502" y="36004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9156903" y="2799026"/>
            <a:ext cx="19933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Promedio </a:t>
            </a:r>
            <a:r>
              <a:rPr lang="es-AR" dirty="0" smtClean="0"/>
              <a:t>Anual </a:t>
            </a:r>
            <a:r>
              <a:rPr lang="es-AR" dirty="0" smtClean="0">
                <a:solidFill>
                  <a:srgbClr val="FF0000"/>
                </a:solidFill>
              </a:rPr>
              <a:t>2.157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156903" y="1489910"/>
            <a:ext cx="19933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Promedio </a:t>
            </a:r>
            <a:r>
              <a:rPr lang="es-AR" dirty="0" smtClean="0"/>
              <a:t>Anual </a:t>
            </a:r>
            <a:r>
              <a:rPr lang="es-AR" dirty="0">
                <a:solidFill>
                  <a:srgbClr val="FF0000"/>
                </a:solidFill>
              </a:rPr>
              <a:t>11.724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1820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21" y="1860281"/>
            <a:ext cx="8230313" cy="4529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6833" y="353214"/>
            <a:ext cx="4609004" cy="1507067"/>
          </a:xfrm>
        </p:spPr>
        <p:txBody>
          <a:bodyPr/>
          <a:lstStyle/>
          <a:p>
            <a:r>
              <a:rPr lang="es-MX" dirty="0" smtClean="0"/>
              <a:t>Contexto actual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1408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1466" y="0"/>
            <a:ext cx="5138671" cy="1507067"/>
          </a:xfrm>
        </p:spPr>
        <p:txBody>
          <a:bodyPr/>
          <a:lstStyle/>
          <a:p>
            <a:r>
              <a:rPr lang="es-MX" dirty="0" smtClean="0"/>
              <a:t>Contexto histórico  </a:t>
            </a:r>
            <a:endParaRPr lang="es-AR" dirty="0"/>
          </a:p>
        </p:txBody>
      </p:sp>
      <p:sp>
        <p:nvSpPr>
          <p:cNvPr id="3" name="Rectángulo 2"/>
          <p:cNvSpPr/>
          <p:nvPr/>
        </p:nvSpPr>
        <p:spPr>
          <a:xfrm>
            <a:off x="293863" y="2943888"/>
            <a:ext cx="23610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ACTAS DE CONSOLIDACION  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3468806" y="1522990"/>
            <a:ext cx="179922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AÑOS</a:t>
            </a:r>
          </a:p>
          <a:p>
            <a:pPr algn="ctr"/>
            <a:r>
              <a:rPr lang="es-MX" dirty="0" smtClean="0"/>
              <a:t>2009/2016</a:t>
            </a:r>
            <a:endParaRPr lang="es-AR" dirty="0"/>
          </a:p>
        </p:txBody>
      </p:sp>
      <p:sp>
        <p:nvSpPr>
          <p:cNvPr id="8" name="Rectángulo 7"/>
          <p:cNvSpPr/>
          <p:nvPr/>
        </p:nvSpPr>
        <p:spPr>
          <a:xfrm>
            <a:off x="3187889" y="4277433"/>
            <a:ext cx="2361062" cy="16673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95769</a:t>
            </a:r>
            <a:endParaRPr lang="es-AR" sz="3200" dirty="0"/>
          </a:p>
        </p:txBody>
      </p:sp>
      <p:sp>
        <p:nvSpPr>
          <p:cNvPr id="9" name="Rectángulo 8"/>
          <p:cNvSpPr/>
          <p:nvPr/>
        </p:nvSpPr>
        <p:spPr>
          <a:xfrm>
            <a:off x="5974305" y="1522990"/>
            <a:ext cx="14580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rgbClr val="FF0000"/>
                </a:solidFill>
              </a:rPr>
              <a:t> 33.292</a:t>
            </a:r>
            <a:endParaRPr lang="es-AR" dirty="0"/>
          </a:p>
        </p:txBody>
      </p:sp>
      <p:sp>
        <p:nvSpPr>
          <p:cNvPr id="11" name="Flecha derecha 10"/>
          <p:cNvSpPr/>
          <p:nvPr/>
        </p:nvSpPr>
        <p:spPr>
          <a:xfrm>
            <a:off x="7970293" y="17047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derecha 11"/>
          <p:cNvSpPr/>
          <p:nvPr/>
        </p:nvSpPr>
        <p:spPr>
          <a:xfrm>
            <a:off x="5974305" y="47680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lecha abajo 12"/>
          <p:cNvSpPr/>
          <p:nvPr/>
        </p:nvSpPr>
        <p:spPr>
          <a:xfrm>
            <a:off x="3998582" y="28283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9156903" y="1489910"/>
            <a:ext cx="199331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Promedio </a:t>
            </a:r>
            <a:r>
              <a:rPr lang="es-AR" dirty="0" smtClean="0"/>
              <a:t>Anual </a:t>
            </a:r>
            <a:endParaRPr lang="es-AR" dirty="0">
              <a:solidFill>
                <a:srgbClr val="FF0000"/>
              </a:solidFill>
            </a:endParaRPr>
          </a:p>
          <a:p>
            <a:pPr algn="ctr"/>
            <a:r>
              <a:rPr lang="es-AR" dirty="0" smtClean="0">
                <a:solidFill>
                  <a:srgbClr val="FF0000"/>
                </a:solidFill>
              </a:rPr>
              <a:t>4756</a:t>
            </a:r>
            <a:endParaRPr lang="es-AR" dirty="0"/>
          </a:p>
          <a:p>
            <a:endParaRPr lang="es-AR" dirty="0"/>
          </a:p>
        </p:txBody>
      </p:sp>
      <p:sp>
        <p:nvSpPr>
          <p:cNvPr id="16" name="Rectángulo 15"/>
          <p:cNvSpPr/>
          <p:nvPr/>
        </p:nvSpPr>
        <p:spPr>
          <a:xfrm>
            <a:off x="7278966" y="2582776"/>
            <a:ext cx="2361062" cy="330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Con los tiempos cumplidos </a:t>
            </a:r>
          </a:p>
          <a:p>
            <a:pPr algn="ctr"/>
            <a:endParaRPr lang="es-AR" dirty="0"/>
          </a:p>
          <a:p>
            <a:pPr algn="ctr"/>
            <a:r>
              <a:rPr lang="es-AR" dirty="0" smtClean="0"/>
              <a:t>Y EN CONDICIONES DE SER EMITIDA EL  ACTA DE CONSOLIDACIÓN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827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3847" y="353214"/>
            <a:ext cx="5261990" cy="1507067"/>
          </a:xfrm>
        </p:spPr>
        <p:txBody>
          <a:bodyPr/>
          <a:lstStyle/>
          <a:p>
            <a:r>
              <a:rPr lang="es-MX" dirty="0" smtClean="0"/>
              <a:t>Contexto HISTORICO </a:t>
            </a:r>
            <a:endParaRPr lang="es-AR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5041029"/>
              </p:ext>
            </p:extLst>
          </p:nvPr>
        </p:nvGraphicFramePr>
        <p:xfrm>
          <a:off x="725156" y="2227997"/>
          <a:ext cx="8534400" cy="361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2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7637519"/>
              </p:ext>
            </p:extLst>
          </p:nvPr>
        </p:nvGraphicFramePr>
        <p:xfrm>
          <a:off x="0" y="-71438"/>
          <a:ext cx="4895850" cy="6929438"/>
        </p:xfrm>
        <a:graphic>
          <a:graphicData uri="http://schemas.openxmlformats.org/presentationml/2006/ole">
            <p:oleObj spid="_x0000_s1048" name="Acrobat Document" r:id="rId3" imgW="3268440" imgH="4630680" progId="AcroExch.Document.11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434844" y="168813"/>
            <a:ext cx="3607100" cy="1507067"/>
          </a:xfrm>
        </p:spPr>
        <p:txBody>
          <a:bodyPr/>
          <a:lstStyle/>
          <a:p>
            <a:r>
              <a:rPr lang="es-MX" dirty="0" smtClean="0"/>
              <a:t>DIAGNOSTICO </a:t>
            </a:r>
            <a:endParaRPr lang="es-A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112524" y="1675880"/>
            <a:ext cx="6057224" cy="2980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s-MX" sz="1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b="1" dirty="0" smtClean="0"/>
              <a:t>Moderado nivel de efectividad ( 25% 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b="1" dirty="0" smtClean="0"/>
              <a:t>dificultades para terminar los trámites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b="1" dirty="0" smtClean="0"/>
              <a:t>Falta de publicidad del sistema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b="1" dirty="0" smtClean="0"/>
              <a:t>Falta de seguimiento de los trámites –gestión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MX" sz="1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1800" b="1" dirty="0" smtClean="0"/>
              <a:t>Problemas de incentivos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AR" sz="1800" b="1" dirty="0"/>
          </a:p>
        </p:txBody>
      </p:sp>
    </p:spTree>
    <p:extLst>
      <p:ext uri="{BB962C8B-B14F-4D97-AF65-F5344CB8AC3E}">
        <p14:creationId xmlns:p14="http://schemas.microsoft.com/office/powerpoint/2010/main" xmlns="" val="33034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064" y="99995"/>
            <a:ext cx="3233936" cy="1507067"/>
          </a:xfrm>
        </p:spPr>
        <p:txBody>
          <a:bodyPr/>
          <a:lstStyle/>
          <a:p>
            <a:r>
              <a:rPr lang="es-MX" dirty="0" smtClean="0"/>
              <a:t>PERSPECTIVA</a:t>
            </a:r>
            <a:br>
              <a:rPr lang="es-MX" dirty="0" smtClean="0"/>
            </a:br>
            <a:r>
              <a:rPr lang="es-MX" dirty="0" smtClean="0"/>
              <a:t>  </a:t>
            </a:r>
            <a:endParaRPr lang="es-AR" dirty="0"/>
          </a:p>
        </p:txBody>
      </p:sp>
      <p:sp>
        <p:nvSpPr>
          <p:cNvPr id="4" name="Flecha derecha 3"/>
          <p:cNvSpPr/>
          <p:nvPr/>
        </p:nvSpPr>
        <p:spPr>
          <a:xfrm>
            <a:off x="4215972" y="17973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/>
          <p:cNvSpPr/>
          <p:nvPr/>
        </p:nvSpPr>
        <p:spPr>
          <a:xfrm>
            <a:off x="5399650" y="2424136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MAYOR ACTIVIDAD EN LA TOMA DE TRAMITES</a:t>
            </a:r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728463" y="590843"/>
            <a:ext cx="26306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Cambiar el modelo de gestión </a:t>
            </a:r>
            <a:endParaRPr lang="es-AR" dirty="0"/>
          </a:p>
        </p:txBody>
      </p:sp>
      <p:sp>
        <p:nvSpPr>
          <p:cNvPr id="7" name="Flecha derecha 6"/>
          <p:cNvSpPr/>
          <p:nvPr/>
        </p:nvSpPr>
        <p:spPr>
          <a:xfrm>
            <a:off x="4215972" y="38121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lecha derecha 7"/>
          <p:cNvSpPr/>
          <p:nvPr/>
        </p:nvSpPr>
        <p:spPr>
          <a:xfrm>
            <a:off x="4215972" y="49235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derecha 8"/>
          <p:cNvSpPr/>
          <p:nvPr/>
        </p:nvSpPr>
        <p:spPr>
          <a:xfrm>
            <a:off x="4219137" y="58153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5399650" y="1369471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TERMINAR LOS TRAMITES PENDIENTES</a:t>
            </a:r>
            <a:endParaRPr lang="es-AR" dirty="0"/>
          </a:p>
        </p:txBody>
      </p:sp>
      <p:sp>
        <p:nvSpPr>
          <p:cNvPr id="11" name="Elipse 10"/>
          <p:cNvSpPr/>
          <p:nvPr/>
        </p:nvSpPr>
        <p:spPr>
          <a:xfrm>
            <a:off x="587787" y="2167026"/>
            <a:ext cx="2658794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BENEFICIARIOS </a:t>
            </a:r>
            <a:endParaRPr lang="es-AR" dirty="0"/>
          </a:p>
        </p:txBody>
      </p:sp>
      <p:sp>
        <p:nvSpPr>
          <p:cNvPr id="12" name="Rectángulo 11"/>
          <p:cNvSpPr/>
          <p:nvPr/>
        </p:nvSpPr>
        <p:spPr>
          <a:xfrm>
            <a:off x="5399650" y="4566214"/>
            <a:ext cx="3108960" cy="1206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ACTUALIZACION DE LOS HONORARIOS  Y REBALANCEO  </a:t>
            </a:r>
            <a:endParaRPr lang="es-AR" dirty="0"/>
          </a:p>
        </p:txBody>
      </p:sp>
      <p:sp>
        <p:nvSpPr>
          <p:cNvPr id="13" name="Rectángulo 12"/>
          <p:cNvSpPr/>
          <p:nvPr/>
        </p:nvSpPr>
        <p:spPr>
          <a:xfrm>
            <a:off x="5399650" y="5815384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SIMPLIFICACION DE  TRAMITES </a:t>
            </a:r>
            <a:endParaRPr lang="es-AR" dirty="0"/>
          </a:p>
        </p:txBody>
      </p:sp>
      <p:sp>
        <p:nvSpPr>
          <p:cNvPr id="14" name="Elipse 13"/>
          <p:cNvSpPr/>
          <p:nvPr/>
        </p:nvSpPr>
        <p:spPr>
          <a:xfrm>
            <a:off x="587787" y="4943573"/>
            <a:ext cx="2658794" cy="914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RESPECTO A LOS ESCRIBANOS </a:t>
            </a:r>
            <a:endParaRPr lang="es-AR" dirty="0"/>
          </a:p>
        </p:txBody>
      </p:sp>
      <p:sp>
        <p:nvSpPr>
          <p:cNvPr id="15" name="Rectángulo 14"/>
          <p:cNvSpPr/>
          <p:nvPr/>
        </p:nvSpPr>
        <p:spPr>
          <a:xfrm>
            <a:off x="5399650" y="3528982"/>
            <a:ext cx="31089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REGIONALIZAR EL SISTEMA </a:t>
            </a:r>
            <a:endParaRPr lang="es-AR" dirty="0"/>
          </a:p>
        </p:txBody>
      </p:sp>
      <p:sp>
        <p:nvSpPr>
          <p:cNvPr id="16" name="Flecha derecha 15"/>
          <p:cNvSpPr/>
          <p:nvPr/>
        </p:nvSpPr>
        <p:spPr>
          <a:xfrm>
            <a:off x="4215972" y="26891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86253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1721</TotalTime>
  <Words>385</Words>
  <Application>Microsoft Office PowerPoint</Application>
  <PresentationFormat>Personalizado</PresentationFormat>
  <Paragraphs>88</Paragraphs>
  <Slides>11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Sector</vt:lpstr>
      <vt:lpstr>Acrobat Document</vt:lpstr>
      <vt:lpstr>Jornadas de regularización dominial: desafíos actuales de la Ley n° 24.374”</vt:lpstr>
      <vt:lpstr>Marco jurídico</vt:lpstr>
      <vt:lpstr>DESARROLLO</vt:lpstr>
      <vt:lpstr>Contexto histórico  </vt:lpstr>
      <vt:lpstr>Contexto actual </vt:lpstr>
      <vt:lpstr>Contexto histórico  </vt:lpstr>
      <vt:lpstr>Contexto HISTORICO </vt:lpstr>
      <vt:lpstr>DIAGNOSTICO </vt:lpstr>
      <vt:lpstr>PERSPECTIVA   </vt:lpstr>
      <vt:lpstr>OPERATIVOS MOVILES </vt:lpstr>
      <vt:lpstr>PERSPECTIVA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Jornadas de regularización dominial: desafíos actuales de la Ley n° 24.374”</dc:title>
  <dc:creator>carola musetTi</dc:creator>
  <cp:lastModifiedBy>pasensio</cp:lastModifiedBy>
  <cp:revision>31</cp:revision>
  <cp:lastPrinted>2016-06-29T15:38:35Z</cp:lastPrinted>
  <dcterms:created xsi:type="dcterms:W3CDTF">2016-06-27T12:16:38Z</dcterms:created>
  <dcterms:modified xsi:type="dcterms:W3CDTF">2016-07-04T16:00:27Z</dcterms:modified>
</cp:coreProperties>
</file>