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0"/>
  </p:handoutMasterIdLst>
  <p:sldIdLst>
    <p:sldId id="258" r:id="rId2"/>
    <p:sldId id="286" r:id="rId3"/>
    <p:sldId id="261" r:id="rId4"/>
    <p:sldId id="298" r:id="rId5"/>
    <p:sldId id="299" r:id="rId6"/>
    <p:sldId id="297" r:id="rId7"/>
    <p:sldId id="309" r:id="rId8"/>
    <p:sldId id="285" r:id="rId9"/>
    <p:sldId id="282" r:id="rId10"/>
    <p:sldId id="283" r:id="rId11"/>
    <p:sldId id="284" r:id="rId12"/>
    <p:sldId id="259" r:id="rId13"/>
    <p:sldId id="307" r:id="rId14"/>
    <p:sldId id="260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302" r:id="rId24"/>
    <p:sldId id="288" r:id="rId25"/>
    <p:sldId id="274" r:id="rId26"/>
    <p:sldId id="289" r:id="rId27"/>
    <p:sldId id="275" r:id="rId28"/>
    <p:sldId id="270" r:id="rId29"/>
    <p:sldId id="303" r:id="rId30"/>
    <p:sldId id="272" r:id="rId31"/>
    <p:sldId id="301" r:id="rId32"/>
    <p:sldId id="273" r:id="rId33"/>
    <p:sldId id="279" r:id="rId34"/>
    <p:sldId id="290" r:id="rId35"/>
    <p:sldId id="277" r:id="rId36"/>
    <p:sldId id="291" r:id="rId37"/>
    <p:sldId id="278" r:id="rId38"/>
    <p:sldId id="296" r:id="rId39"/>
    <p:sldId id="295" r:id="rId40"/>
    <p:sldId id="304" r:id="rId41"/>
    <p:sldId id="293" r:id="rId42"/>
    <p:sldId id="292" r:id="rId43"/>
    <p:sldId id="280" r:id="rId44"/>
    <p:sldId id="300" r:id="rId45"/>
    <p:sldId id="305" r:id="rId46"/>
    <p:sldId id="306" r:id="rId47"/>
    <p:sldId id="308" r:id="rId48"/>
    <p:sldId id="287" r:id="rId49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D25E06-4712-4E0F-9C68-D67DCC59332B}" type="datetimeFigureOut">
              <a:rPr lang="es-AR" smtClean="0"/>
              <a:pPr/>
              <a:t>04/04/2017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73ECD-23D7-4A44-AC3C-C43E569FC418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15995378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1ACD9-98CC-40F4-9C07-63C06C95B8B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783308280"/>
      </p:ext>
    </p:extLst>
  </p:cSld>
  <p:clrMapOvr>
    <a:masterClrMapping/>
  </p:clrMapOvr>
  <p:transition advTm="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3D569-B68C-40AB-92AA-30D143E4977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886916996"/>
      </p:ext>
    </p:extLst>
  </p:cSld>
  <p:clrMapOvr>
    <a:masterClrMapping/>
  </p:clrMapOvr>
  <p:transition advTm="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8B250C-7667-4995-9A4A-C76F3835134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952834184"/>
      </p:ext>
    </p:extLst>
  </p:cSld>
  <p:clrMapOvr>
    <a:masterClrMapping/>
  </p:clrMapOvr>
  <p:transition advTm="500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s-A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FE331-D265-4579-87F1-E5B441EB592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594265658"/>
      </p:ext>
    </p:extLst>
  </p:cSld>
  <p:clrMapOvr>
    <a:masterClrMapping/>
  </p:clrMapOvr>
  <p:transition advTm="500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91A41-1BDC-4402-B307-F5E239C0838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292984526"/>
      </p:ext>
    </p:extLst>
  </p:cSld>
  <p:clrMapOvr>
    <a:masterClrMapping/>
  </p:clrMapOvr>
  <p:transition advTm="500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ítulo, 1 obje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75CAC-BC71-434C-8351-24BEA1A24A8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563621508"/>
      </p:ext>
    </p:extLst>
  </p:cSld>
  <p:clrMapOvr>
    <a:masterClrMapping/>
  </p:clrMapOvr>
  <p:transition advTm="500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, tex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A139B-E7BE-4DE7-AFAB-9AD4B9112AC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064108682"/>
      </p:ext>
    </p:extLst>
  </p:cSld>
  <p:clrMapOvr>
    <a:masterClrMapping/>
  </p:clrMapOvr>
  <p:transition advTm="500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ítulo y 4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A45EDD-FEC7-4EB7-B430-45428B0F81F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257924694"/>
      </p:ext>
    </p:extLst>
  </p:cSld>
  <p:clrMapOvr>
    <a:masterClrMapping/>
  </p:clrMapOvr>
  <p:transition advTm="500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D7CA6-BACC-4F14-9C98-9C60081DACA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947473882"/>
      </p:ext>
    </p:extLst>
  </p:cSld>
  <p:clrMapOvr>
    <a:masterClrMapping/>
  </p:clrMapOvr>
  <p:transition advTm="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BE059D-31B8-4141-8C9B-144E2CE0893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558314333"/>
      </p:ext>
    </p:extLst>
  </p:cSld>
  <p:clrMapOvr>
    <a:masterClrMapping/>
  </p:clrMapOvr>
  <p:transition advTm="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D59CE-255F-4475-87FA-10681E74B19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380587757"/>
      </p:ext>
    </p:extLst>
  </p:cSld>
  <p:clrMapOvr>
    <a:masterClrMapping/>
  </p:clrMapOvr>
  <p:transition advTm="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834E43-5581-4F46-A05E-96944FA125D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036118304"/>
      </p:ext>
    </p:extLst>
  </p:cSld>
  <p:clrMapOvr>
    <a:masterClrMapping/>
  </p:clrMapOvr>
  <p:transition advTm="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847B7-9D61-404A-A700-DC51ED78B85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183916692"/>
      </p:ext>
    </p:extLst>
  </p:cSld>
  <p:clrMapOvr>
    <a:masterClrMapping/>
  </p:clrMapOvr>
  <p:transition advTm="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2F0BC1-73D8-44BE-AAC6-487BAAC6E2B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824586600"/>
      </p:ext>
    </p:extLst>
  </p:cSld>
  <p:clrMapOvr>
    <a:masterClrMapping/>
  </p:clrMapOvr>
  <p:transition advTm="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816E2-56DB-473A-885E-0FBBE644CC9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174760512"/>
      </p:ext>
    </p:extLst>
  </p:cSld>
  <p:clrMapOvr>
    <a:masterClrMapping/>
  </p:clrMapOvr>
  <p:transition advTm="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A56FC-D081-4C7E-A42D-C84B3C10C15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78094778"/>
      </p:ext>
    </p:extLst>
  </p:cSld>
  <p:clrMapOvr>
    <a:masterClrMapping/>
  </p:clrMapOvr>
  <p:transition advTm="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03088-C8C9-4CF4-9380-163864EF315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738875787"/>
      </p:ext>
    </p:extLst>
  </p:cSld>
  <p:clrMapOvr>
    <a:masterClrMapping/>
  </p:clrMapOvr>
  <p:transition advTm="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6421F97C-71D6-488A-997C-E01421A696F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ransition advTm="500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lescba.org.ar/portal/" TargetMode="External"/><Relationship Id="rId2" Type="http://schemas.openxmlformats.org/officeDocument/2006/relationships/hyperlink" Target="mailto:sstuv-gnotarial@minfra.gba.gov.ar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e_Microsoft_Office_Word_97-20031.doc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e_Microsoft_Office_Word_97-2003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Documento_de_Microsoft_Office_Word_97-20033.doc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Documento_de_Microsoft_Office_Word_97-20034.doc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lescba.org.ar/portal/" TargetMode="External"/><Relationship Id="rId2" Type="http://schemas.openxmlformats.org/officeDocument/2006/relationships/hyperlink" Target="mailto:sstuv-gnotarial@minfra.gba.gov.a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844675"/>
            <a:ext cx="7848600" cy="1143000"/>
          </a:xfrm>
        </p:spPr>
        <p:txBody>
          <a:bodyPr/>
          <a:lstStyle/>
          <a:p>
            <a:pPr eaLnBrk="1" hangingPunct="1"/>
            <a:r>
              <a:rPr lang="es-AR" sz="3600" b="1" smtClean="0">
                <a:solidFill>
                  <a:schemeClr val="folHlink"/>
                </a:solidFill>
              </a:rPr>
              <a:t>PROCEDIMIENTO ADMINISTRATIVO- REGISTRAL</a:t>
            </a:r>
            <a:endParaRPr lang="es-ES" sz="3600" b="1" smtClean="0">
              <a:solidFill>
                <a:schemeClr val="folHlink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11413" y="3644900"/>
            <a:ext cx="4546600" cy="1973263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Char char="q"/>
            </a:pPr>
            <a:r>
              <a:rPr lang="es-AR" smtClean="0"/>
              <a:t>REGULARIZACION 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endParaRPr lang="es-AR" smtClean="0"/>
          </a:p>
          <a:p>
            <a:pPr eaLnBrk="1" hangingPunct="1">
              <a:buClr>
                <a:schemeClr val="tx1"/>
              </a:buClr>
              <a:buFont typeface="Wingdings" pitchFamily="2" charset="2"/>
              <a:buChar char="q"/>
            </a:pPr>
            <a:r>
              <a:rPr lang="es-AR" smtClean="0"/>
              <a:t>CONSOLIDACION </a:t>
            </a:r>
            <a:endParaRPr lang="es-ES" smtClean="0"/>
          </a:p>
        </p:txBody>
      </p:sp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755650" y="549275"/>
            <a:ext cx="79930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AR" sz="2800" b="1" u="sng">
                <a:solidFill>
                  <a:schemeClr val="tx2"/>
                </a:solidFill>
              </a:rPr>
              <a:t>REGULARIZACION DOMINIAL LEY 24.374</a:t>
            </a:r>
            <a:endParaRPr lang="es-ES" sz="2800" b="1" u="sng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AR"/>
          </a:p>
        </p:txBody>
      </p:sp>
    </p:spTree>
  </p:cSld>
  <p:clrMapOvr>
    <a:masterClrMapping/>
  </p:clrMapOvr>
  <p:transition advTm="5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AR"/>
          </a:p>
        </p:txBody>
      </p:sp>
    </p:spTree>
  </p:cSld>
  <p:clrMapOvr>
    <a:masterClrMapping/>
  </p:clrMapOvr>
  <p:transition advTm="5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341438"/>
            <a:ext cx="8229600" cy="1143000"/>
          </a:xfrm>
        </p:spPr>
        <p:txBody>
          <a:bodyPr/>
          <a:lstStyle/>
          <a:p>
            <a:pPr eaLnBrk="1" hangingPunct="1"/>
            <a:r>
              <a:rPr lang="es-AR" sz="4000" b="1" u="sng" smtClean="0"/>
              <a:t>INSCRIPCIONES REGISTRALES DE ACTA-LEY 24.374 Y 25.797</a:t>
            </a:r>
            <a:endParaRPr lang="es-ES" sz="4000" b="1" u="sng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924175"/>
            <a:ext cx="8229600" cy="2665413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s-ES_tradnl" b="1" smtClean="0"/>
          </a:p>
          <a:p>
            <a:pPr algn="ctr" eaLnBrk="1" hangingPunct="1">
              <a:buFontTx/>
              <a:buNone/>
            </a:pPr>
            <a:r>
              <a:rPr lang="es-ES_tradnl" b="1" smtClean="0">
                <a:solidFill>
                  <a:schemeClr val="folHlink"/>
                </a:solidFill>
              </a:rPr>
              <a:t>PAUTAS A SEGUIR PARA SU INSCRIPCION EN EL RPBA</a:t>
            </a:r>
            <a:endParaRPr lang="es-ES" b="1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1143000"/>
          </a:xfrm>
        </p:spPr>
        <p:txBody>
          <a:bodyPr/>
          <a:lstStyle/>
          <a:p>
            <a:r>
              <a:rPr lang="es-AR" b="1" dirty="0" smtClean="0">
                <a:solidFill>
                  <a:srgbClr val="92D050"/>
                </a:solidFill>
              </a:rPr>
              <a:t>Importantísimo !!!!</a:t>
            </a:r>
            <a:r>
              <a:rPr lang="es-AR" dirty="0" smtClean="0"/>
              <a:t/>
            </a:r>
            <a:br>
              <a:rPr lang="es-AR" dirty="0" smtClean="0"/>
            </a:br>
            <a:r>
              <a:rPr lang="es-AR" dirty="0"/>
              <a:t/>
            </a:r>
            <a:br>
              <a:rPr lang="es-AR" dirty="0"/>
            </a:br>
            <a:r>
              <a:rPr lang="es-AR" dirty="0" smtClean="0"/>
              <a:t>PLAZO DE INSCRIPCION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75656" y="4221088"/>
            <a:ext cx="5760640" cy="1728193"/>
          </a:xfrm>
        </p:spPr>
        <p:txBody>
          <a:bodyPr/>
          <a:lstStyle/>
          <a:p>
            <a:pPr marL="0" indent="0" algn="ctr">
              <a:buNone/>
            </a:pPr>
            <a:r>
              <a:rPr lang="es-AR" sz="5400" b="1" dirty="0" smtClean="0"/>
              <a:t>45 días </a:t>
            </a:r>
            <a:r>
              <a:rPr lang="es-AR" dirty="0" smtClean="0"/>
              <a:t>corridos desde su otorgamiento.-</a:t>
            </a:r>
            <a:endParaRPr lang="es-AR" dirty="0"/>
          </a:p>
        </p:txBody>
      </p:sp>
      <p:sp>
        <p:nvSpPr>
          <p:cNvPr id="4" name="3 Flecha abajo"/>
          <p:cNvSpPr/>
          <p:nvPr/>
        </p:nvSpPr>
        <p:spPr>
          <a:xfrm>
            <a:off x="4283968" y="2852936"/>
            <a:ext cx="648072" cy="1152128"/>
          </a:xfrm>
          <a:prstGeom prst="downArrow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2214512232"/>
      </p:ext>
    </p:extLst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24300" y="404813"/>
            <a:ext cx="4902200" cy="38163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s-AR" sz="1600" smtClean="0"/>
              <a:t>Con la regularizacion, debe acompañar:</a:t>
            </a:r>
          </a:p>
          <a:p>
            <a:pPr eaLnBrk="1" hangingPunct="1">
              <a:lnSpc>
                <a:spcPct val="80000"/>
              </a:lnSpc>
            </a:pPr>
            <a:r>
              <a:rPr lang="es-AR" sz="1600" smtClean="0"/>
              <a:t>carátula rogatoria</a:t>
            </a:r>
          </a:p>
          <a:p>
            <a:pPr eaLnBrk="1" hangingPunct="1">
              <a:lnSpc>
                <a:spcPct val="80000"/>
              </a:lnSpc>
            </a:pPr>
            <a:r>
              <a:rPr lang="es-AR" sz="1600" smtClean="0"/>
              <a:t>testimonio </a:t>
            </a:r>
          </a:p>
          <a:p>
            <a:pPr eaLnBrk="1" hangingPunct="1">
              <a:lnSpc>
                <a:spcPct val="80000"/>
              </a:lnSpc>
            </a:pPr>
            <a:r>
              <a:rPr lang="es-AR" sz="1600" smtClean="0"/>
              <a:t>copia simple del mismo </a:t>
            </a:r>
          </a:p>
          <a:p>
            <a:pPr eaLnBrk="1" hangingPunct="1">
              <a:lnSpc>
                <a:spcPct val="80000"/>
              </a:lnSpc>
            </a:pPr>
            <a:r>
              <a:rPr lang="es-AR" sz="1600" smtClean="0"/>
              <a:t>minutas de inscripción electrónica (una original).</a:t>
            </a:r>
          </a:p>
          <a:p>
            <a:pPr eaLnBrk="1" hangingPunct="1">
              <a:lnSpc>
                <a:spcPct val="80000"/>
              </a:lnSpc>
            </a:pPr>
            <a:endParaRPr lang="es-AR" sz="16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AR" sz="1400" smtClean="0"/>
              <a:t>En determinados casos, además se deberá acompañar:</a:t>
            </a:r>
          </a:p>
          <a:p>
            <a:pPr eaLnBrk="1" hangingPunct="1">
              <a:lnSpc>
                <a:spcPct val="80000"/>
              </a:lnSpc>
            </a:pPr>
            <a:r>
              <a:rPr lang="es-AR" sz="1400" smtClean="0"/>
              <a:t>certificado nro. 1 de catastro, al momento de inscribir la escritura del inc. “H” del Art. 6 de la Ley 24.374. </a:t>
            </a:r>
          </a:p>
          <a:p>
            <a:pPr eaLnBrk="1" hangingPunct="1">
              <a:lnSpc>
                <a:spcPct val="80000"/>
              </a:lnSpc>
            </a:pPr>
            <a:r>
              <a:rPr lang="es-AR" sz="1400" smtClean="0"/>
              <a:t>en el supuesto de tratarse de la regularización de un inmueble no matriculado, deberá acompañar la matricula “A” (Ley 9590), esto sucede excepcionalmente.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AR" sz="1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AR" sz="1600" smtClean="0"/>
              <a:t>Con la Consolidación de dominio, deberá acompañar, además de lo establecido en primer lugar: </a:t>
            </a:r>
          </a:p>
          <a:p>
            <a:pPr eaLnBrk="1" hangingPunct="1">
              <a:lnSpc>
                <a:spcPct val="80000"/>
              </a:lnSpc>
            </a:pPr>
            <a:r>
              <a:rPr lang="es-AR" sz="1600" smtClean="0"/>
              <a:t>nota de cancelación de dominio (por triplicado) </a:t>
            </a:r>
          </a:p>
          <a:p>
            <a:pPr eaLnBrk="1" hangingPunct="1">
              <a:lnSpc>
                <a:spcPct val="80000"/>
              </a:lnSpc>
            </a:pPr>
            <a:r>
              <a:rPr lang="es-AR" sz="1600" smtClean="0"/>
              <a:t>matricula “A” (Ley 9590).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AR" sz="1600" smtClean="0"/>
          </a:p>
        </p:txBody>
      </p:sp>
      <p:graphicFrame>
        <p:nvGraphicFramePr>
          <p:cNvPr id="7225" name="Group 57"/>
          <p:cNvGraphicFramePr>
            <a:graphicFrameLocks noGrp="1"/>
          </p:cNvGraphicFramePr>
          <p:nvPr>
            <p:ph sz="quarter" idx="2"/>
          </p:nvPr>
        </p:nvGraphicFramePr>
        <p:xfrm>
          <a:off x="323850" y="1196975"/>
          <a:ext cx="3240088" cy="1579563"/>
        </p:xfrm>
        <a:graphic>
          <a:graphicData uri="http://schemas.openxmlformats.org/drawingml/2006/table">
            <a:tbl>
              <a:tblPr/>
              <a:tblGrid>
                <a:gridCol w="3240088"/>
              </a:tblGrid>
              <a:tr h="1579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Para inscribir el Notario deberá:</a:t>
                      </a:r>
                      <a:endParaRPr kumimoji="0" lang="es-E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pct90">
                      <a:fgClr>
                        <a:schemeClr val="folHlink"/>
                      </a:fgClr>
                      <a:bgClr>
                        <a:schemeClr val="bg1"/>
                      </a:bgClr>
                    </a:pattFill>
                  </a:tcPr>
                </a:tc>
              </a:tr>
            </a:tbl>
          </a:graphicData>
        </a:graphic>
      </p:graphicFrame>
      <p:graphicFrame>
        <p:nvGraphicFramePr>
          <p:cNvPr id="7246" name="Group 78"/>
          <p:cNvGraphicFramePr>
            <a:graphicFrameLocks noGrp="1"/>
          </p:cNvGraphicFramePr>
          <p:nvPr>
            <p:ph sz="quarter" idx="3"/>
          </p:nvPr>
        </p:nvGraphicFramePr>
        <p:xfrm>
          <a:off x="4356100" y="5013325"/>
          <a:ext cx="4248150" cy="1603375"/>
        </p:xfrm>
        <a:graphic>
          <a:graphicData uri="http://schemas.openxmlformats.org/drawingml/2006/table">
            <a:tbl>
              <a:tblPr/>
              <a:tblGrid>
                <a:gridCol w="4248150"/>
              </a:tblGrid>
              <a:tr h="1603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Ingresar el testimonio para inscribir a la Dirección de Titularización de Inmuebles (2do. Piso de Lunes a Viernes de 8 a 15 </a:t>
                      </a:r>
                      <a:r>
                        <a:rPr kumimoji="0" lang="es-A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hs</a:t>
                      </a:r>
                      <a:r>
                        <a:rPr kumimoji="0" lang="es-A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 junto con la planilla de ingreso firmada por el Escribano regularizador.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234" name="Group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74277232"/>
              </p:ext>
            </p:extLst>
          </p:nvPr>
        </p:nvGraphicFramePr>
        <p:xfrm>
          <a:off x="395536" y="3717032"/>
          <a:ext cx="3048000" cy="2670048"/>
        </p:xfrm>
        <a:graphic>
          <a:graphicData uri="http://schemas.openxmlformats.org/drawingml/2006/table">
            <a:tbl>
              <a:tblPr/>
              <a:tblGrid>
                <a:gridCol w="3048000"/>
              </a:tblGrid>
              <a:tr h="2447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20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2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IMPORTANTE:</a:t>
                      </a:r>
                      <a:r>
                        <a:rPr kumimoji="0" lang="es-A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 la carátula rogatoria no se deberá volcar ningún sello particular del escribano y/o gestor, ya que se volcará en ese espacio en blanco el sello y casillero de la Subsecretaria</a:t>
                      </a: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7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7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836613"/>
            <a:ext cx="7283450" cy="1143000"/>
          </a:xfrm>
        </p:spPr>
        <p:txBody>
          <a:bodyPr/>
          <a:lstStyle/>
          <a:p>
            <a:pPr eaLnBrk="1" hangingPunct="1"/>
            <a:r>
              <a:rPr lang="es-AR" sz="2800" b="1" u="sng" smtClean="0"/>
              <a:t>Planillas de ingreso de documentación a la SSTUV</a:t>
            </a:r>
            <a:endParaRPr lang="es-ES" sz="2800" b="1" u="sng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205038"/>
            <a:ext cx="8229600" cy="3633787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s-AR" sz="1800" smtClean="0"/>
          </a:p>
          <a:p>
            <a:pPr algn="ctr" eaLnBrk="1" hangingPunct="1">
              <a:buFontTx/>
              <a:buNone/>
            </a:pPr>
            <a:r>
              <a:rPr lang="es-AR" sz="2400" b="1" i="1" smtClean="0">
                <a:solidFill>
                  <a:schemeClr val="folHlink"/>
                </a:solidFill>
              </a:rPr>
              <a:t>TITULOS</a:t>
            </a:r>
            <a:endParaRPr lang="es-AR" sz="1800" b="1" smtClean="0">
              <a:solidFill>
                <a:schemeClr val="folHlink"/>
              </a:solidFill>
            </a:endParaRPr>
          </a:p>
          <a:p>
            <a:pPr eaLnBrk="1" hangingPunct="1">
              <a:buFontTx/>
              <a:buNone/>
            </a:pPr>
            <a:endParaRPr lang="es-AR" sz="1800" b="1" smtClean="0">
              <a:solidFill>
                <a:schemeClr val="folHlink"/>
              </a:solidFill>
            </a:endParaRPr>
          </a:p>
          <a:p>
            <a:pPr eaLnBrk="1" hangingPunct="1">
              <a:buFontTx/>
              <a:buNone/>
            </a:pPr>
            <a:r>
              <a:rPr lang="es-AR" sz="1800" smtClean="0"/>
              <a:t>Las PLANILLAS se podrán solicitar por mail a la Subsecretaria Social de Tierras, Urbanismo y Vivienda o descargar de la pagina del Colegio de Escribanos de la Provincia de Buenos Aires:</a:t>
            </a:r>
          </a:p>
          <a:p>
            <a:pPr eaLnBrk="1" hangingPunct="1">
              <a:buFontTx/>
              <a:buNone/>
            </a:pPr>
            <a:endParaRPr lang="es-AR" sz="1800" smtClean="0"/>
          </a:p>
          <a:p>
            <a:pPr algn="ctr"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s-AR" sz="1800" smtClean="0">
                <a:hlinkClick r:id="rId2"/>
              </a:rPr>
              <a:t>sstuv-gnotarial@minfra.gba.gov.ar</a:t>
            </a:r>
            <a:endParaRPr lang="es-AR" sz="1800" smtClean="0"/>
          </a:p>
          <a:p>
            <a:pPr eaLnBrk="1" hangingPunct="1">
              <a:buFontTx/>
              <a:buNone/>
            </a:pPr>
            <a:endParaRPr lang="es-AR" sz="1800" smtClean="0"/>
          </a:p>
          <a:p>
            <a:pPr algn="ctr" eaLnBrk="1" hangingPunct="1">
              <a:buClr>
                <a:schemeClr val="hlink"/>
              </a:buClr>
              <a:buFont typeface="Wingdings" pitchFamily="2" charset="2"/>
              <a:buChar char="Ø"/>
            </a:pPr>
            <a:r>
              <a:rPr lang="es-AR" sz="1800" u="sng" smtClean="0">
                <a:solidFill>
                  <a:schemeClr val="hlink"/>
                </a:solidFill>
                <a:hlinkClick r:id="rId3"/>
              </a:rPr>
              <a:t>http://www.colescba.org.ar/portal/</a:t>
            </a:r>
            <a:r>
              <a:rPr lang="es-AR" sz="1800" u="sng" smtClean="0">
                <a:solidFill>
                  <a:schemeClr val="hlink"/>
                </a:solidFill>
              </a:rPr>
              <a:t> </a:t>
            </a:r>
            <a:r>
              <a:rPr lang="es-AR" sz="1800" smtClean="0">
                <a:solidFill>
                  <a:schemeClr val="hlink"/>
                </a:solidFill>
              </a:rPr>
              <a:t>(acceso escribanos)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Ø"/>
            </a:pPr>
            <a:endParaRPr lang="es-AR" sz="1800" u="sng" smtClean="0">
              <a:solidFill>
                <a:schemeClr val="hlink"/>
              </a:solidFill>
            </a:endParaRP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Ø"/>
            </a:pPr>
            <a:endParaRPr lang="es-ES" sz="1800" u="sng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AR"/>
          </a:p>
        </p:txBody>
      </p:sp>
    </p:spTree>
  </p:cSld>
  <p:clrMapOvr>
    <a:masterClrMapping/>
  </p:clrMapOvr>
  <p:transition advTm="500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AR"/>
          </a:p>
        </p:txBody>
      </p:sp>
    </p:spTree>
  </p:cSld>
  <p:clrMapOvr>
    <a:masterClrMapping/>
  </p:clrMapOvr>
  <p:transition advTm="500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AR"/>
          </a:p>
        </p:txBody>
      </p:sp>
    </p:spTree>
  </p:cSld>
  <p:clrMapOvr>
    <a:masterClrMapping/>
  </p:clrMapOvr>
  <p:transition advTm="500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484313"/>
            <a:ext cx="8229600" cy="1728787"/>
          </a:xfrm>
        </p:spPr>
        <p:txBody>
          <a:bodyPr/>
          <a:lstStyle/>
          <a:p>
            <a:pPr eaLnBrk="1" hangingPunct="1"/>
            <a:r>
              <a:rPr lang="es-ES_tradnl" sz="3600" b="1" smtClean="0"/>
              <a:t>PUNTOS RELEVANTES PARA LA ROGACION </a:t>
            </a:r>
            <a:br>
              <a:rPr lang="es-ES_tradnl" sz="3600" b="1" smtClean="0"/>
            </a:br>
            <a:endParaRPr lang="es-ES" smtClean="0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187450" y="3284538"/>
            <a:ext cx="6985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_tradnl" sz="3200" b="1">
                <a:solidFill>
                  <a:schemeClr val="folHlink"/>
                </a:solidFill>
              </a:rPr>
              <a:t>MINUTA DE INSCRIPCION DE ACTA-LEY 24.374 Y 25.797</a:t>
            </a:r>
            <a:endParaRPr lang="es-ES" sz="3200" b="1">
              <a:solidFill>
                <a:schemeClr val="folHlink"/>
              </a:solidFill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endParaRPr lang="es-AR" smtClean="0"/>
          </a:p>
        </p:txBody>
      </p:sp>
      <p:graphicFrame>
        <p:nvGraphicFramePr>
          <p:cNvPr id="56349" name="Group 29"/>
          <p:cNvGraphicFramePr>
            <a:graphicFrameLocks noGrp="1"/>
          </p:cNvGraphicFramePr>
          <p:nvPr>
            <p:ph idx="1"/>
          </p:nvPr>
        </p:nvGraphicFramePr>
        <p:xfrm>
          <a:off x="395288" y="260350"/>
          <a:ext cx="8497887" cy="5995988"/>
        </p:xfrm>
        <a:graphic>
          <a:graphicData uri="http://schemas.openxmlformats.org/drawingml/2006/table">
            <a:tbl>
              <a:tblPr/>
              <a:tblGrid>
                <a:gridCol w="2519362"/>
                <a:gridCol w="1992313"/>
                <a:gridCol w="1952625"/>
                <a:gridCol w="2033587"/>
              </a:tblGrid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CONSOLIDACION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REGULARIZACION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Comunes a ambos procedimientos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2644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Disposiciones Técnico Registrales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DTR 2/11 Nuevos conceptos (deroga la DTR 6/07; Instructivo nro. 3; Memo 65/10)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DTR 5/99 Conversión de Inf. no mat.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DTR 6/95 Cesión de derechos posesorios.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DTR 7/96 Confección del asiento registral de la ley 24374.</a:t>
                      </a:r>
                      <a:r>
                        <a:rPr kumimoji="0" lang="es-E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DTR 5/12 Minutas de inscripción actualizadas (deroga la DTR 3/05).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DTR 12/10 Formularios web.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DTR 19/06 Único folio de seg. p/ ambas escrituras.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DTR 3/16 Minuta Original</a:t>
                      </a:r>
                      <a:r>
                        <a:rPr kumimoji="0" lang="es-A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4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Código de acto</a:t>
                      </a: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725-24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Consolidación dominial.</a:t>
                      </a:r>
                      <a:endParaRPr kumimoji="0" lang="es-ES_trad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500-32  Afectación al bien de flia.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713-00  Tracto abreviado.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702-20  Complementaria (incluye aclaratoria y rectificatoria registrales).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717-22  Rectificación de asiento.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703-24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Regularización Dominial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102-24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Compraventa planes sociales de vivienda (y regularización dominial).</a:t>
                      </a:r>
                      <a:endParaRPr kumimoji="0" lang="es-ES_trad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721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Cesión de acciones y derechos ley 24374.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724-20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Error en el objeto.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726-32 Completamentaria a los cod. 703-24 y 725-24.</a:t>
                      </a:r>
                      <a:endParaRPr kumimoji="0" lang="es-ES_tradnl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701-22  Anotación marginal.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718-22  Reconocimiento de embargo.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229600" cy="1143000"/>
          </a:xfrm>
        </p:spPr>
        <p:txBody>
          <a:bodyPr/>
          <a:lstStyle/>
          <a:p>
            <a:pPr eaLnBrk="1" hangingPunct="1"/>
            <a:r>
              <a:rPr lang="es-AR" sz="2800" u="sng" smtClean="0"/>
              <a:t>PUNTOS COMUNES A LAS ACTAS-LEY 24.374</a:t>
            </a:r>
            <a:r>
              <a:rPr lang="es-AR" sz="2800" b="1" u="sng" smtClean="0"/>
              <a:t/>
            </a:r>
            <a:br>
              <a:rPr lang="es-AR" sz="2800" b="1" u="sng" smtClean="0"/>
            </a:br>
            <a:r>
              <a:rPr lang="es-AR" sz="2800" b="1" u="sng" smtClean="0"/>
              <a:t>INC. “E”, INC. “H” y LEY 25.797</a:t>
            </a:r>
            <a:r>
              <a:rPr lang="es-ES" sz="4000" smtClean="0"/>
              <a:t>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349500"/>
            <a:ext cx="8229600" cy="37766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s-ES_tradnl" sz="2000" b="1" i="1" u="sng" smtClean="0">
                <a:solidFill>
                  <a:schemeClr val="folHlink"/>
                </a:solidFill>
              </a:rPr>
              <a:t>RUBRO OBSERVACIONES DE MINUTA</a:t>
            </a:r>
          </a:p>
          <a:p>
            <a:pPr eaLnBrk="1" hangingPunct="1"/>
            <a:endParaRPr lang="es-ES_tradnl" sz="2400" smtClean="0"/>
          </a:p>
          <a:p>
            <a:pPr eaLnBrk="1" hangingPunct="1"/>
            <a:r>
              <a:rPr lang="es-ES_tradnl" sz="2400" smtClean="0"/>
              <a:t>Volcar </a:t>
            </a:r>
            <a:r>
              <a:rPr lang="es-ES_tradnl" sz="2400" u="sng" smtClean="0"/>
              <a:t>código</a:t>
            </a:r>
            <a:r>
              <a:rPr lang="es-ES_tradnl" sz="2400" smtClean="0"/>
              <a:t> de acto</a:t>
            </a:r>
            <a:r>
              <a:rPr lang="es-ES_tradnl" sz="2400" i="1" smtClean="0"/>
              <a:t> </a:t>
            </a:r>
            <a:endParaRPr lang="es-ES_tradnl" sz="2400" u="sng" smtClean="0"/>
          </a:p>
          <a:p>
            <a:pPr eaLnBrk="1" hangingPunct="1"/>
            <a:r>
              <a:rPr lang="es-ES_tradnl" sz="2400" u="sng" smtClean="0"/>
              <a:t>Nº de expediente</a:t>
            </a:r>
            <a:r>
              <a:rPr lang="es-ES_tradnl" sz="2400" smtClean="0"/>
              <a:t> por el cual se tramito el beneficio de la ley</a:t>
            </a:r>
          </a:p>
          <a:p>
            <a:pPr eaLnBrk="1" hangingPunct="1"/>
            <a:r>
              <a:rPr lang="es-ES_tradnl" sz="2400" smtClean="0"/>
              <a:t>Datos y representación del </a:t>
            </a:r>
            <a:r>
              <a:rPr lang="es-ES_tradnl" sz="2400" u="sng" smtClean="0"/>
              <a:t>Subsecretario Social</a:t>
            </a:r>
            <a:r>
              <a:rPr lang="es-ES_tradnl" sz="2400" i="1" u="sng" smtClean="0"/>
              <a:t> </a:t>
            </a:r>
            <a:r>
              <a:rPr lang="es-ES_tradnl" sz="2400" u="sng" smtClean="0"/>
              <a:t>de Tierras, Urbanismo y Vivienda </a:t>
            </a:r>
            <a:endParaRPr lang="es-ES_tradnl" sz="2400" smtClean="0"/>
          </a:p>
          <a:p>
            <a:pPr eaLnBrk="1" hangingPunct="1"/>
            <a:r>
              <a:rPr lang="es-ES_tradnl" sz="2400" smtClean="0"/>
              <a:t>Cuando hay </a:t>
            </a:r>
            <a:r>
              <a:rPr lang="es-ES_tradnl" sz="2400" u="sng" smtClean="0"/>
              <a:t>acta desdoblada</a:t>
            </a:r>
            <a:r>
              <a:rPr lang="es-ES_tradnl" sz="2400" smtClean="0"/>
              <a:t>, volcar datos del Acta de Constatación de los requisitos formales de la Ley</a:t>
            </a:r>
            <a:endParaRPr lang="es-ES" sz="2400" smtClean="0"/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es-ES_tradnl" sz="2400" b="1" smtClean="0">
                <a:solidFill>
                  <a:schemeClr val="folHlink"/>
                </a:solidFill>
              </a:rPr>
              <a:t>ACTA-LEY 24.374  INC. “E” REGULARIZACION DOMINIAL</a:t>
            </a:r>
            <a:endParaRPr lang="es-ES" sz="2400" b="1" smtClean="0">
              <a:solidFill>
                <a:schemeClr val="folHlink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484313"/>
            <a:ext cx="8135938" cy="3527425"/>
          </a:xfrm>
        </p:spPr>
        <p:txBody>
          <a:bodyPr/>
          <a:lstStyle/>
          <a:p>
            <a:pPr eaLnBrk="1" hangingPunct="1"/>
            <a:r>
              <a:rPr lang="es-ES_tradnl" sz="2000" smtClean="0"/>
              <a:t>Volcar las </a:t>
            </a:r>
            <a:r>
              <a:rPr lang="es-ES_tradnl" sz="2000" u="sng" smtClean="0"/>
              <a:t>proporciones</a:t>
            </a:r>
            <a:r>
              <a:rPr lang="es-ES_tradnl" sz="2000" smtClean="0"/>
              <a:t> y al </a:t>
            </a:r>
            <a:r>
              <a:rPr lang="es-ES_tradnl" sz="2000" u="sng" smtClean="0"/>
              <a:t>titular de dominio</a:t>
            </a:r>
            <a:r>
              <a:rPr lang="es-ES_tradnl" sz="2000" smtClean="0"/>
              <a:t> en el rubro observaciones de la minuta rogatoria</a:t>
            </a:r>
          </a:p>
          <a:p>
            <a:pPr eaLnBrk="1" hangingPunct="1"/>
            <a:r>
              <a:rPr lang="es-ES_tradnl" sz="2000" smtClean="0"/>
              <a:t>Colocar en el rubro observaciones de la minuta de inscripción el </a:t>
            </a:r>
            <a:r>
              <a:rPr lang="es-ES_tradnl" sz="2000" u="sng" smtClean="0"/>
              <a:t>art. e inc.</a:t>
            </a:r>
            <a:r>
              <a:rPr lang="es-ES_tradnl" sz="2000" smtClean="0"/>
              <a:t> de la Ley 24374.-</a:t>
            </a:r>
          </a:p>
          <a:p>
            <a:pPr eaLnBrk="1" hangingPunct="1"/>
            <a:r>
              <a:rPr lang="es-ES_tradnl" sz="2000" smtClean="0"/>
              <a:t>Colocar la palabra </a:t>
            </a:r>
            <a:r>
              <a:rPr lang="es-ES_tradnl" sz="2000" u="sng" smtClean="0"/>
              <a:t>“Beneficiario”</a:t>
            </a:r>
            <a:r>
              <a:rPr lang="es-ES_tradnl" sz="2000" smtClean="0"/>
              <a:t> en vez de “adquirente”</a:t>
            </a:r>
            <a:endParaRPr lang="es-ES_tradnl" sz="2000" u="sng" smtClean="0"/>
          </a:p>
          <a:p>
            <a:pPr eaLnBrk="1" hangingPunct="1"/>
            <a:r>
              <a:rPr lang="es-ES_tradnl" sz="2000" u="sng" smtClean="0"/>
              <a:t>Plano de posesión y/o parcialidad</a:t>
            </a:r>
            <a:r>
              <a:rPr lang="es-ES_tradnl" sz="2000" smtClean="0"/>
              <a:t>: Se deberá volcar en primer término la designación s/ titulo antecedente y luego en rubro observaciones de la minuta volcar la designación s/ plano</a:t>
            </a:r>
          </a:p>
          <a:p>
            <a:pPr eaLnBrk="1" hangingPunct="1"/>
            <a:r>
              <a:rPr lang="es-ES_tradnl" sz="2000" smtClean="0"/>
              <a:t>En caso de existir la Ley 14.005 (venta por mensualidades), volcar la misma en el rubro observaciones de la minuta</a:t>
            </a:r>
            <a:endParaRPr lang="es-ES" sz="2000" smtClean="0"/>
          </a:p>
        </p:txBody>
      </p:sp>
      <p:graphicFrame>
        <p:nvGraphicFramePr>
          <p:cNvPr id="23569" name="Group 17"/>
          <p:cNvGraphicFramePr>
            <a:graphicFrameLocks noGrp="1"/>
          </p:cNvGraphicFramePr>
          <p:nvPr>
            <p:ph sz="half" idx="2"/>
          </p:nvPr>
        </p:nvGraphicFramePr>
        <p:xfrm>
          <a:off x="1835150" y="5300663"/>
          <a:ext cx="5616575" cy="1006475"/>
        </p:xfrm>
        <a:graphic>
          <a:graphicData uri="http://schemas.openxmlformats.org/drawingml/2006/table">
            <a:tbl>
              <a:tblPr/>
              <a:tblGrid>
                <a:gridCol w="5616575"/>
              </a:tblGrid>
              <a:tr h="1006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Plano de posesión:</a:t>
                      </a:r>
                      <a:r>
                        <a:rPr kumimoji="0" lang="es-ES_tradnl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s-A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 caso de regularizarse una superficie menor que surge de un plano de posesión o de mensura para prescribir se deberá consignar  en el testimonio, en primer término, la designación según las constancias del título antecedente y luego consignar la designación del bien según dicho plano. Asimismo, deberá acompañar para su inscripción en el RPBA el plano.-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49" marB="4574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AR"/>
          </a:p>
        </p:txBody>
      </p:sp>
    </p:spTree>
  </p:cSld>
  <p:clrMapOvr>
    <a:masterClrMapping/>
  </p:clrMapOvr>
  <p:transition advTm="500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AR"/>
          </a:p>
        </p:txBody>
      </p:sp>
    </p:spTree>
  </p:cSld>
  <p:clrMapOvr>
    <a:masterClrMapping/>
  </p:clrMapOvr>
  <p:transition advTm="5000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s-AR" smtClean="0"/>
          </a:p>
          <a:p>
            <a:pPr algn="ctr" eaLnBrk="1" hangingPunct="1">
              <a:buFontTx/>
              <a:buNone/>
            </a:pPr>
            <a:r>
              <a:rPr lang="es-AR" smtClean="0"/>
              <a:t>MODELO DE MATRICULA “A” (LEY 9590)</a:t>
            </a:r>
          </a:p>
          <a:p>
            <a:pPr algn="ctr" eaLnBrk="1" hangingPunct="1">
              <a:buFontTx/>
              <a:buNone/>
            </a:pPr>
            <a:endParaRPr lang="es-AR" smtClean="0">
              <a:solidFill>
                <a:schemeClr val="folHlink"/>
              </a:solidFill>
            </a:endParaRPr>
          </a:p>
          <a:p>
            <a:pPr algn="ctr" eaLnBrk="1" hangingPunct="1">
              <a:buFontTx/>
              <a:buNone/>
            </a:pPr>
            <a:r>
              <a:rPr lang="es-AR" smtClean="0">
                <a:solidFill>
                  <a:schemeClr val="folHlink"/>
                </a:solidFill>
              </a:rPr>
              <a:t>Asiento del acta-ley 24.374 art. 6 inc. E</a:t>
            </a:r>
            <a:endParaRPr lang="es-ES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AR"/>
          </a:p>
        </p:txBody>
      </p:sp>
    </p:spTree>
  </p:cSld>
  <p:clrMapOvr>
    <a:masterClrMapping/>
  </p:clrMapOvr>
  <p:transition advTm="5000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s-AR" smtClean="0"/>
          </a:p>
          <a:p>
            <a:pPr algn="ctr" eaLnBrk="1" hangingPunct="1">
              <a:buFontTx/>
              <a:buNone/>
            </a:pPr>
            <a:r>
              <a:rPr lang="es-AR" smtClean="0"/>
              <a:t>MODELO DE MATRICULA “A” (LEY 9590)</a:t>
            </a:r>
          </a:p>
          <a:p>
            <a:pPr algn="ctr" eaLnBrk="1" hangingPunct="1">
              <a:buFontTx/>
              <a:buNone/>
            </a:pPr>
            <a:endParaRPr lang="es-AR" smtClean="0"/>
          </a:p>
          <a:p>
            <a:pPr algn="ctr" eaLnBrk="1" hangingPunct="1">
              <a:buFontTx/>
              <a:buNone/>
            </a:pPr>
            <a:r>
              <a:rPr lang="es-AR" smtClean="0">
                <a:solidFill>
                  <a:schemeClr val="folHlink"/>
                </a:solidFill>
              </a:rPr>
              <a:t>Asiento del acta-ley 24.374 art. 6 inc. E cuando existe plano de la ley o plano de posesión</a:t>
            </a:r>
            <a:endParaRPr lang="es-ES" smtClean="0">
              <a:solidFill>
                <a:schemeClr val="folHlink"/>
              </a:solidFill>
            </a:endParaRPr>
          </a:p>
          <a:p>
            <a:pPr eaLnBrk="1" hangingPunct="1"/>
            <a:endParaRPr lang="es-ES" smtClean="0"/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AR"/>
          </a:p>
        </p:txBody>
      </p:sp>
    </p:spTree>
  </p:cSld>
  <p:clrMapOvr>
    <a:masterClrMapping/>
  </p:clrMapOvr>
  <p:transition advTm="5000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AR" sz="2400" b="1" smtClean="0">
                <a:solidFill>
                  <a:schemeClr val="folHlink"/>
                </a:solidFill>
              </a:rPr>
              <a:t>ACTAS LEY 24.374 INC. “H”</a:t>
            </a:r>
            <a:endParaRPr lang="es-ES" sz="2400" b="1" smtClean="0">
              <a:solidFill>
                <a:schemeClr val="folHlink"/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_tradnl" sz="2400" smtClean="0"/>
              <a:t>Solicitar </a:t>
            </a:r>
            <a:r>
              <a:rPr lang="es-ES_tradnl" sz="2400" u="sng" smtClean="0"/>
              <a:t>certificado de dominio</a:t>
            </a:r>
            <a:r>
              <a:rPr lang="es-ES_tradnl" sz="2400" smtClean="0"/>
              <a:t> e </a:t>
            </a:r>
            <a:r>
              <a:rPr lang="es-ES_tradnl" sz="2400" u="sng" smtClean="0"/>
              <a:t>inhibiciones</a:t>
            </a:r>
            <a:endParaRPr lang="es-AR" sz="2400" smtClean="0"/>
          </a:p>
          <a:p>
            <a:pPr eaLnBrk="1" hangingPunct="1"/>
            <a:r>
              <a:rPr lang="es-AR" sz="2400" smtClean="0"/>
              <a:t>Acompañar </a:t>
            </a:r>
            <a:r>
              <a:rPr lang="es-AR" sz="2400" u="sng" smtClean="0"/>
              <a:t>certificado nro. 1 de catastro</a:t>
            </a:r>
            <a:r>
              <a:rPr lang="es-AR" sz="2400" smtClean="0"/>
              <a:t>, el cual se ingresara a página web. de Arba para su diligenciamiento electrónico </a:t>
            </a:r>
            <a:endParaRPr lang="es-ES_tradnl" sz="2400" smtClean="0"/>
          </a:p>
          <a:p>
            <a:pPr eaLnBrk="1" hangingPunct="1"/>
            <a:r>
              <a:rPr lang="es-ES_tradnl" sz="2400" smtClean="0"/>
              <a:t>Consignar en el Testimonio que se otorga la Escritura según lo establecido en el </a:t>
            </a:r>
            <a:r>
              <a:rPr lang="es-ES_tradnl" sz="2400" u="sng" smtClean="0"/>
              <a:t>art. 6, inc. “h”</a:t>
            </a:r>
            <a:r>
              <a:rPr lang="es-ES_tradnl" sz="2400" smtClean="0"/>
              <a:t> de la Ley 24374</a:t>
            </a:r>
          </a:p>
          <a:p>
            <a:pPr eaLnBrk="1" hangingPunct="1"/>
            <a:r>
              <a:rPr lang="es-ES_tradnl" sz="2400" smtClean="0"/>
              <a:t>No es necesaria la </a:t>
            </a:r>
            <a:r>
              <a:rPr lang="es-ES_tradnl" sz="2400" u="sng" smtClean="0"/>
              <a:t>comparecencia</a:t>
            </a:r>
            <a:r>
              <a:rPr lang="es-ES_tradnl" sz="2400" smtClean="0"/>
              <a:t> del  Subsecretario Social de Tierras, Urbanismo y Vivienda al momento del otorgamiento de la escritura de compraventa de la ley 24.374</a:t>
            </a:r>
            <a:r>
              <a:rPr lang="es-ES_tradnl" smtClean="0"/>
              <a:t> </a:t>
            </a:r>
            <a:endParaRPr lang="es-ES" smtClean="0"/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AR"/>
          </a:p>
        </p:txBody>
      </p:sp>
    </p:spTree>
  </p:cSld>
  <p:clrMapOvr>
    <a:masterClrMapping/>
  </p:clrMapOvr>
  <p:transition advTm="5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229600" cy="1143000"/>
          </a:xfrm>
        </p:spPr>
        <p:txBody>
          <a:bodyPr/>
          <a:lstStyle/>
          <a:p>
            <a:pPr eaLnBrk="1" hangingPunct="1"/>
            <a:r>
              <a:rPr lang="es-AR" sz="3200" b="1" u="sng" smtClean="0"/>
              <a:t>PUBLICIDAD REGISTRAL LEY 24.374</a:t>
            </a:r>
            <a:br>
              <a:rPr lang="es-AR" sz="3200" b="1" u="sng" smtClean="0"/>
            </a:br>
            <a:r>
              <a:rPr lang="es-AR" sz="3200" b="1" u="sng" smtClean="0"/>
              <a:t/>
            </a:r>
            <a:br>
              <a:rPr lang="es-AR" sz="3200" b="1" u="sng" smtClean="0"/>
            </a:br>
            <a:r>
              <a:rPr lang="es-AR" sz="1800" b="1" smtClean="0">
                <a:solidFill>
                  <a:schemeClr val="folHlink"/>
                </a:solidFill>
              </a:rPr>
              <a:t>FORMULARIOS UTILIZADOS PARA LOS TRAMITES DE REGULARIZACION Y CONSOLIDACION</a:t>
            </a:r>
            <a:r>
              <a:rPr lang="es-AR" sz="2000" smtClean="0"/>
              <a:t/>
            </a:r>
            <a:br>
              <a:rPr lang="es-AR" sz="2000" smtClean="0"/>
            </a:br>
            <a:endParaRPr lang="es-ES" sz="200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628775"/>
            <a:ext cx="4038600" cy="452596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endParaRPr lang="es-AR" sz="140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s-AR" sz="140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s-AR" sz="140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s-AR" sz="140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s-AR" sz="1400" smtClean="0"/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body" sz="half" idx="2"/>
          </p:nvPr>
        </p:nvSpPr>
        <p:spPr>
          <a:xfrm>
            <a:off x="684213" y="2276475"/>
            <a:ext cx="5616575" cy="360045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endParaRPr lang="es-AR" sz="100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s-AR" sz="100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s-AR" sz="1600" smtClean="0"/>
              <a:t>INFORME DE DOMINIO </a:t>
            </a:r>
            <a:r>
              <a:rPr lang="es-AR" sz="1600" b="1" smtClean="0"/>
              <a:t>MATRICULADO</a:t>
            </a:r>
            <a:r>
              <a:rPr lang="es-AR" sz="1200" smtClean="0"/>
              <a:t> 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s-AR" sz="1200" b="1" smtClean="0"/>
              <a:t>Nuevo Sistema:</a:t>
            </a:r>
            <a:r>
              <a:rPr lang="es-AR" sz="1200" smtClean="0"/>
              <a:t> APLICATIVO WEB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s-AR" sz="120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s-AR" sz="100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s-AR" sz="100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s-AR" sz="1600" smtClean="0"/>
              <a:t>INFORME DE DOMINIO </a:t>
            </a:r>
            <a:r>
              <a:rPr lang="es-AR" sz="1600" b="1" smtClean="0"/>
              <a:t>NO MATRICULADO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s-AR" sz="1200" smtClean="0"/>
              <a:t>Diligenciamiento por intermedio de la SSTUV</a:t>
            </a:r>
            <a:r>
              <a:rPr lang="es-AR" sz="1000" smtClean="0"/>
              <a:t>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s-AR" sz="1400" b="1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s-AR" sz="60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s-AR" sz="60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s-AR" sz="900" smtClean="0"/>
              <a:t>Además se podrá utilizar los siguientes formularios a los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s-AR" sz="900" smtClean="0"/>
              <a:t>efectos de colaborar en la tramitación de los expedientes, diligenciamiento por intermedio de la SSTUV: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s-AR" sz="90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s-AR" sz="900" smtClean="0"/>
              <a:t>ASIENTO REGISTRAL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s-AR" sz="900" smtClean="0"/>
              <a:t>INDICE DE TITULARES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s-AR" sz="900" smtClean="0"/>
              <a:t>PRORROGA INSCRIPCION PROVISIONAL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s-AR" sz="900" smtClean="0"/>
              <a:t>SOPORTE MICROFILMICO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s-AR" sz="9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" sz="1000" smtClean="0"/>
          </a:p>
        </p:txBody>
      </p:sp>
      <p:sp>
        <p:nvSpPr>
          <p:cNvPr id="4101" name="Rectangle 4"/>
          <p:cNvSpPr>
            <a:spLocks noChangeArrowheads="1"/>
          </p:cNvSpPr>
          <p:nvPr/>
        </p:nvSpPr>
        <p:spPr bwMode="auto">
          <a:xfrm>
            <a:off x="611188" y="5503863"/>
            <a:ext cx="3887787" cy="135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es-AR">
              <a:solidFill>
                <a:schemeClr val="tx2"/>
              </a:solidFill>
            </a:endParaRPr>
          </a:p>
        </p:txBody>
      </p:sp>
      <p:sp>
        <p:nvSpPr>
          <p:cNvPr id="4102" name="Rectangle 5"/>
          <p:cNvSpPr>
            <a:spLocks noChangeArrowheads="1"/>
          </p:cNvSpPr>
          <p:nvPr/>
        </p:nvSpPr>
        <p:spPr bwMode="auto">
          <a:xfrm>
            <a:off x="900113" y="2924175"/>
            <a:ext cx="3887787" cy="1354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es-AR">
              <a:solidFill>
                <a:schemeClr val="tx2"/>
              </a:solidFill>
            </a:endParaRPr>
          </a:p>
        </p:txBody>
      </p:sp>
      <p:graphicFrame>
        <p:nvGraphicFramePr>
          <p:cNvPr id="8222" name="Group 30"/>
          <p:cNvGraphicFramePr>
            <a:graphicFrameLocks noGrp="1"/>
          </p:cNvGraphicFramePr>
          <p:nvPr/>
        </p:nvGraphicFramePr>
        <p:xfrm>
          <a:off x="6948488" y="3068638"/>
          <a:ext cx="1657350" cy="1780010"/>
        </p:xfrm>
        <a:graphic>
          <a:graphicData uri="http://schemas.openxmlformats.org/drawingml/2006/table">
            <a:tbl>
              <a:tblPr/>
              <a:tblGrid>
                <a:gridCol w="1657350"/>
              </a:tblGrid>
              <a:tr h="17795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OJO !!!</a:t>
                      </a:r>
                      <a:r>
                        <a:rPr kumimoji="0" lang="es-A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Agregar </a:t>
                      </a:r>
                      <a:r>
                        <a:rPr kumimoji="0" lang="es-AR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CEDULA y PLANCHETA</a:t>
                      </a:r>
                      <a:r>
                        <a:rPr kumimoji="0" lang="es-A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para que el Registro proceda a su conversión de oficio DTR 2/96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109" name="Picture 23" descr="flecha-derecha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1500" y="3429000"/>
            <a:ext cx="119380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2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2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82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820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20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820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820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820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820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8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es-AR" sz="2400" b="1" smtClean="0">
                <a:solidFill>
                  <a:schemeClr val="folHlink"/>
                </a:solidFill>
              </a:rPr>
              <a:t>ACTAS LEY 25.797</a:t>
            </a:r>
            <a:endParaRPr lang="es-ES" sz="2400" b="1" smtClean="0">
              <a:solidFill>
                <a:schemeClr val="folHlink"/>
              </a:solidFill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5538"/>
            <a:ext cx="8642350" cy="53990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_tradnl" sz="1800" b="1" u="sng" smtClean="0"/>
              <a:t>MATRICULA “A”</a:t>
            </a:r>
            <a:r>
              <a:rPr lang="es-ES_tradnl" sz="1800" smtClean="0"/>
              <a:t> Confeccionar de acuerdo al Art. 10 y 12 DTR 2/11, consignando la leyenda “</a:t>
            </a:r>
            <a:r>
              <a:rPr lang="es-ES_tradnl" sz="1800" u="sng" smtClean="0"/>
              <a:t>inscripción originaria</a:t>
            </a:r>
            <a:r>
              <a:rPr lang="es-ES_tradnl" sz="1800" smtClean="0"/>
              <a:t>”.-</a:t>
            </a:r>
          </a:p>
          <a:p>
            <a:pPr eaLnBrk="1" hangingPunct="1">
              <a:lnSpc>
                <a:spcPct val="80000"/>
              </a:lnSpc>
            </a:pPr>
            <a:endParaRPr lang="es-ES_tradnl" sz="1800" u="sng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_tradnl" sz="1800" b="1" u="sng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_tradnl" sz="1800" b="1" u="sng" smtClean="0"/>
              <a:t>MINUTAS</a:t>
            </a:r>
            <a:r>
              <a:rPr lang="es-ES_tradnl" sz="180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s-ES_tradnl" sz="1800" smtClean="0"/>
              <a:t>En rubro observaciones, volcar </a:t>
            </a:r>
            <a:r>
              <a:rPr lang="es-ES_tradnl" sz="1800" u="sng" smtClean="0"/>
              <a:t>proporciones</a:t>
            </a:r>
            <a:r>
              <a:rPr lang="es-ES_tradnl" sz="1800" smtClean="0"/>
              <a:t> del beneficiario.-</a:t>
            </a:r>
          </a:p>
          <a:p>
            <a:pPr eaLnBrk="1" hangingPunct="1">
              <a:lnSpc>
                <a:spcPct val="80000"/>
              </a:lnSpc>
            </a:pPr>
            <a:r>
              <a:rPr lang="es-ES_tradnl" sz="1800" b="1" smtClean="0"/>
              <a:t>Terceros interesados </a:t>
            </a:r>
            <a:r>
              <a:rPr lang="es-ES_tradnl" sz="1800" smtClean="0"/>
              <a:t>confeccionar con la </a:t>
            </a:r>
            <a:r>
              <a:rPr lang="es-ES_tradnl" sz="1800" u="sng" smtClean="0"/>
              <a:t>persona que consolida</a:t>
            </a:r>
            <a:r>
              <a:rPr lang="es-ES_tradnl" sz="1800" smtClean="0"/>
              <a:t> el dominio y no con el tercero interesado (salvo que haya orden de inscripción de la DH) dejando constancia en el rubro observaciones de la intervención del tercero interesado y de la resolución administrativa al efecto (Art. 9 al 11 DTR 2/11).-</a:t>
            </a:r>
          </a:p>
          <a:p>
            <a:pPr eaLnBrk="1" hangingPunct="1">
              <a:lnSpc>
                <a:spcPct val="80000"/>
              </a:lnSpc>
            </a:pPr>
            <a:r>
              <a:rPr lang="es-ES_tradnl" sz="1800" smtClean="0"/>
              <a:t>Colocar la palabra </a:t>
            </a:r>
            <a:r>
              <a:rPr lang="es-ES_tradnl" sz="1800" u="sng" smtClean="0"/>
              <a:t>“Beneficiario”</a:t>
            </a:r>
            <a:r>
              <a:rPr lang="es-ES_tradnl" sz="1800" smtClean="0"/>
              <a:t> en vez de “adquirente”.-</a:t>
            </a:r>
          </a:p>
          <a:p>
            <a:pPr eaLnBrk="1" hangingPunct="1">
              <a:lnSpc>
                <a:spcPct val="80000"/>
              </a:lnSpc>
            </a:pPr>
            <a:endParaRPr lang="es-ES_tradnl" sz="1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AR" sz="1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AR" sz="1800" smtClean="0"/>
              <a:t> </a:t>
            </a:r>
            <a:r>
              <a:rPr lang="es-ES_tradnl" sz="1800" b="1" u="sng" smtClean="0"/>
              <a:t>NOTA DE CANCELACION</a:t>
            </a:r>
            <a:r>
              <a:rPr lang="es-ES_tradnl" sz="180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s-ES_tradnl" sz="1800" smtClean="0"/>
              <a:t>Acompañar por triplicado. (Art. 5 DTR 2/11) </a:t>
            </a:r>
          </a:p>
          <a:p>
            <a:pPr eaLnBrk="1" hangingPunct="1">
              <a:lnSpc>
                <a:spcPct val="80000"/>
              </a:lnSpc>
            </a:pPr>
            <a:r>
              <a:rPr lang="es-ES_tradnl" sz="1800" smtClean="0"/>
              <a:t>Extinción o </a:t>
            </a:r>
            <a:r>
              <a:rPr lang="es-ES_tradnl" sz="1800" u="sng" smtClean="0"/>
              <a:t>cancelación parcial </a:t>
            </a:r>
            <a:r>
              <a:rPr lang="es-ES_tradnl" sz="1800" smtClean="0"/>
              <a:t>de dominio: Partes Indivisas</a:t>
            </a:r>
            <a:endParaRPr lang="es-AR" sz="1800" smtClean="0"/>
          </a:p>
          <a:p>
            <a:pPr eaLnBrk="1" hangingPunct="1">
              <a:lnSpc>
                <a:spcPct val="80000"/>
              </a:lnSpc>
            </a:pPr>
            <a:r>
              <a:rPr lang="es-ES_tradnl" sz="1800" smtClean="0"/>
              <a:t>Consignar la matricula que se cancela, es decir la inscripción de dominio que consta en el sello de inscripción en el Acta-Ley</a:t>
            </a:r>
          </a:p>
          <a:p>
            <a:pPr eaLnBrk="1" hangingPunct="1">
              <a:lnSpc>
                <a:spcPct val="80000"/>
              </a:lnSpc>
            </a:pPr>
            <a:r>
              <a:rPr lang="es-ES_tradnl" sz="1800" smtClean="0"/>
              <a:t>En caso de existir la Ley 14005, se deberá solicitar su cancelación en esta nota.-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" sz="1800" smtClean="0"/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0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07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07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307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549275"/>
            <a:ext cx="7931150" cy="1143000"/>
          </a:xfrm>
        </p:spPr>
        <p:txBody>
          <a:bodyPr/>
          <a:lstStyle/>
          <a:p>
            <a:pPr eaLnBrk="1" hangingPunct="1"/>
            <a:r>
              <a:rPr lang="es-AR" sz="2800" b="1" u="sng" smtClean="0">
                <a:solidFill>
                  <a:schemeClr val="folHlink"/>
                </a:solidFill>
              </a:rPr>
              <a:t>CONSOLIDACION y MEDIDAS CAUTELARES Y/O GRAVAMENES</a:t>
            </a:r>
            <a:endParaRPr lang="es-ES" sz="2800" b="1" u="sng" smtClean="0">
              <a:solidFill>
                <a:schemeClr val="folHlink"/>
              </a:solidFill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844675"/>
            <a:ext cx="7643812" cy="42481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AR" sz="2000" smtClean="0"/>
              <a:t>Dejarse </a:t>
            </a:r>
            <a:r>
              <a:rPr lang="es-AR" sz="2000" u="sng" smtClean="0"/>
              <a:t>constancia</a:t>
            </a:r>
            <a:r>
              <a:rPr lang="es-AR" sz="2000" smtClean="0"/>
              <a:t> de las </a:t>
            </a:r>
            <a:r>
              <a:rPr lang="es-AR" sz="2000" u="sng" smtClean="0"/>
              <a:t>medidas cautelares</a:t>
            </a:r>
            <a:r>
              <a:rPr lang="es-AR" sz="2000" smtClean="0"/>
              <a:t>, gravámenes, restricciones y afectaciones que surgieren del informe de dominio.- </a:t>
            </a:r>
          </a:p>
          <a:p>
            <a:pPr eaLnBrk="1" hangingPunct="1">
              <a:lnSpc>
                <a:spcPct val="90000"/>
              </a:lnSpc>
            </a:pPr>
            <a:r>
              <a:rPr lang="es-AR" sz="2000" u="sng" smtClean="0"/>
              <a:t>Individualizándolos</a:t>
            </a:r>
            <a:r>
              <a:rPr lang="es-AR" sz="2000" smtClean="0"/>
              <a:t> con número de presentación y fecha e indicación de su especie en el </a:t>
            </a:r>
            <a:r>
              <a:rPr lang="es-AR" sz="2000" u="sng" smtClean="0"/>
              <a:t>testimonio</a:t>
            </a:r>
            <a:r>
              <a:rPr lang="es-AR" sz="2000" smtClean="0"/>
              <a:t>.-</a:t>
            </a:r>
          </a:p>
          <a:p>
            <a:pPr eaLnBrk="1" hangingPunct="1">
              <a:lnSpc>
                <a:spcPct val="90000"/>
              </a:lnSpc>
            </a:pPr>
            <a:r>
              <a:rPr lang="es-AR" sz="2000" smtClean="0"/>
              <a:t>Si existiera anotada una </a:t>
            </a:r>
            <a:r>
              <a:rPr lang="es-AR" sz="2000" u="sng" smtClean="0"/>
              <a:t>medida cautelar contra el titular del dominio</a:t>
            </a:r>
            <a:r>
              <a:rPr lang="es-AR" sz="2000" smtClean="0"/>
              <a:t>, la toma de razón de la Escritura de Consolidación producirá su </a:t>
            </a:r>
            <a:r>
              <a:rPr lang="es-AR" sz="2000" u="sng" smtClean="0"/>
              <a:t>desplazamiento</a:t>
            </a:r>
            <a:r>
              <a:rPr lang="es-AR" sz="2000" smtClean="0"/>
              <a:t>, debiendo el RPBA notificar al juzgado oficiante la variante registral.-</a:t>
            </a:r>
          </a:p>
          <a:p>
            <a:pPr eaLnBrk="1" hangingPunct="1">
              <a:lnSpc>
                <a:spcPct val="90000"/>
              </a:lnSpc>
            </a:pPr>
            <a:r>
              <a:rPr lang="es-AR" sz="2000" smtClean="0"/>
              <a:t>Si la </a:t>
            </a:r>
            <a:r>
              <a:rPr lang="es-AR" sz="2000" u="sng" smtClean="0"/>
              <a:t>medida cautelar, afectara al beneficiario del Acta de Regularización Dominial</a:t>
            </a:r>
            <a:r>
              <a:rPr lang="es-AR" sz="2000" smtClean="0"/>
              <a:t>, deberá ser </a:t>
            </a:r>
            <a:r>
              <a:rPr lang="es-AR" sz="2000" u="sng" smtClean="0"/>
              <a:t>reconocida por éste, consignándose asimismo dicha circunstancia en la rogatoria</a:t>
            </a:r>
            <a:r>
              <a:rPr lang="es-AR" sz="2000" smtClean="0"/>
              <a:t> de estilo.-</a:t>
            </a:r>
          </a:p>
          <a:p>
            <a:pPr eaLnBrk="1" hangingPunct="1">
              <a:lnSpc>
                <a:spcPct val="90000"/>
              </a:lnSpc>
            </a:pPr>
            <a:endParaRPr lang="es-ES" sz="2000" smtClean="0"/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AR"/>
          </a:p>
        </p:txBody>
      </p:sp>
    </p:spTree>
  </p:cSld>
  <p:clrMapOvr>
    <a:masterClrMapping/>
  </p:clrMapOvr>
  <p:transition advTm="5000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AR"/>
          </a:p>
        </p:txBody>
      </p:sp>
    </p:spTree>
  </p:cSld>
  <p:clrMapOvr>
    <a:masterClrMapping/>
  </p:clrMapOvr>
  <p:transition advTm="5000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s-AR" smtClean="0"/>
          </a:p>
          <a:p>
            <a:pPr algn="ctr" eaLnBrk="1" hangingPunct="1">
              <a:buFontTx/>
              <a:buNone/>
            </a:pPr>
            <a:r>
              <a:rPr lang="es-AR" smtClean="0"/>
              <a:t>MODELO DE MATRICULA “A” (LEY 9590)</a:t>
            </a:r>
          </a:p>
          <a:p>
            <a:pPr algn="ctr" eaLnBrk="1" hangingPunct="1">
              <a:buFontTx/>
              <a:buNone/>
            </a:pPr>
            <a:endParaRPr lang="es-AR" smtClean="0"/>
          </a:p>
          <a:p>
            <a:pPr algn="ctr" eaLnBrk="1" hangingPunct="1">
              <a:buFontTx/>
              <a:buNone/>
            </a:pPr>
            <a:r>
              <a:rPr lang="es-AR" smtClean="0">
                <a:solidFill>
                  <a:schemeClr val="folHlink"/>
                </a:solidFill>
              </a:rPr>
              <a:t>Asiento del acta consolidación</a:t>
            </a:r>
          </a:p>
          <a:p>
            <a:pPr algn="ctr" eaLnBrk="1" hangingPunct="1">
              <a:buFontTx/>
              <a:buNone/>
            </a:pPr>
            <a:r>
              <a:rPr lang="es-AR" smtClean="0">
                <a:solidFill>
                  <a:schemeClr val="folHlink"/>
                </a:solidFill>
              </a:rPr>
              <a:t>(Art. 10 DTR 2/11)</a:t>
            </a:r>
            <a:r>
              <a:rPr lang="es-AR" smtClean="0"/>
              <a:t> </a:t>
            </a:r>
            <a:endParaRPr lang="es-ES" smtClean="0"/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AR"/>
          </a:p>
        </p:txBody>
      </p:sp>
    </p:spTree>
  </p:cSld>
  <p:clrMapOvr>
    <a:masterClrMapping/>
  </p:clrMapOvr>
  <p:transition advTm="5000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s-AR" smtClean="0"/>
              <a:t>MODELO DE MATRICULA “A” (LEY 9590)</a:t>
            </a:r>
          </a:p>
          <a:p>
            <a:pPr algn="ctr" eaLnBrk="1" hangingPunct="1">
              <a:buFontTx/>
              <a:buNone/>
            </a:pPr>
            <a:endParaRPr lang="es-AR" smtClean="0"/>
          </a:p>
          <a:p>
            <a:pPr algn="ctr" eaLnBrk="1" hangingPunct="1">
              <a:buFontTx/>
              <a:buNone/>
            </a:pPr>
            <a:r>
              <a:rPr lang="es-AR" smtClean="0">
                <a:solidFill>
                  <a:schemeClr val="folHlink"/>
                </a:solidFill>
              </a:rPr>
              <a:t>Asiento del acta consolidación conjuntamente con una inscripción de declaratoria de herederos </a:t>
            </a:r>
          </a:p>
          <a:p>
            <a:pPr algn="ctr" eaLnBrk="1" hangingPunct="1">
              <a:buFontTx/>
              <a:buNone/>
            </a:pPr>
            <a:r>
              <a:rPr lang="es-AR" smtClean="0">
                <a:solidFill>
                  <a:schemeClr val="folHlink"/>
                </a:solidFill>
              </a:rPr>
              <a:t>(Art. 11 DTR 2/11)</a:t>
            </a:r>
            <a:endParaRPr lang="es-ES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AR"/>
          </a:p>
        </p:txBody>
      </p:sp>
    </p:spTree>
  </p:cSld>
  <p:clrMapOvr>
    <a:masterClrMapping/>
  </p:clrMapOvr>
  <p:transition advTm="5000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s-AR" smtClean="0"/>
              <a:t>MODELO DE MATRICULA “A” (LEY 9590)</a:t>
            </a:r>
          </a:p>
          <a:p>
            <a:pPr algn="ctr" eaLnBrk="1" hangingPunct="1">
              <a:buFontTx/>
              <a:buNone/>
            </a:pPr>
            <a:endParaRPr lang="es-AR" smtClean="0"/>
          </a:p>
          <a:p>
            <a:pPr algn="ctr" eaLnBrk="1" hangingPunct="1">
              <a:buFontTx/>
              <a:buNone/>
            </a:pPr>
            <a:r>
              <a:rPr lang="es-AR" smtClean="0">
                <a:solidFill>
                  <a:schemeClr val="folHlink"/>
                </a:solidFill>
              </a:rPr>
              <a:t>Asiento del acta consolidación con plano de la ley 24.374 o plano de posesión</a:t>
            </a:r>
          </a:p>
          <a:p>
            <a:pPr algn="ctr" eaLnBrk="1" hangingPunct="1">
              <a:buFontTx/>
              <a:buNone/>
            </a:pPr>
            <a:r>
              <a:rPr lang="es-AR" smtClean="0">
                <a:solidFill>
                  <a:schemeClr val="folHlink"/>
                </a:solidFill>
              </a:rPr>
              <a:t>(art. 17 DTR 2/11)</a:t>
            </a:r>
            <a:endParaRPr lang="es-ES" smtClean="0">
              <a:solidFill>
                <a:schemeClr val="folHlink"/>
              </a:solidFill>
            </a:endParaRPr>
          </a:p>
          <a:p>
            <a:pPr eaLnBrk="1" hangingPunct="1"/>
            <a:endParaRPr lang="es-ES" smtClean="0"/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AR"/>
          </a:p>
        </p:txBody>
      </p:sp>
    </p:spTree>
  </p:cSld>
  <p:clrMapOvr>
    <a:masterClrMapping/>
  </p:clrMapOvr>
  <p:transition advTm="5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AR"/>
          </a:p>
        </p:txBody>
      </p:sp>
    </p:spTree>
  </p:cSld>
  <p:clrMapOvr>
    <a:masterClrMapping/>
  </p:clrMapOvr>
  <p:transition advTm="5000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38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1116013" y="404813"/>
          <a:ext cx="7343775" cy="5472112"/>
        </p:xfrm>
        <a:graphic>
          <a:graphicData uri="http://schemas.openxmlformats.org/presentationml/2006/ole">
            <p:oleObj spid="_x0000_s39968" name="Document" r:id="rId3" imgW="10181386" imgH="6092256" progId="Word.Document.8">
              <p:embed/>
            </p:oleObj>
          </a:graphicData>
        </a:graphic>
      </p:graphicFrame>
      <p:graphicFrame>
        <p:nvGraphicFramePr>
          <p:cNvPr id="107533" name="Group 13"/>
          <p:cNvGraphicFramePr>
            <a:graphicFrameLocks noGrp="1"/>
          </p:cNvGraphicFramePr>
          <p:nvPr>
            <p:ph sz="half" idx="2"/>
          </p:nvPr>
        </p:nvGraphicFramePr>
        <p:xfrm>
          <a:off x="827088" y="260350"/>
          <a:ext cx="7859712" cy="5865813"/>
        </p:xfrm>
        <a:graphic>
          <a:graphicData uri="http://schemas.openxmlformats.org/drawingml/2006/table">
            <a:tbl>
              <a:tblPr/>
              <a:tblGrid>
                <a:gridCol w="7859712"/>
              </a:tblGrid>
              <a:tr h="5865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62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468313" y="549275"/>
          <a:ext cx="8148637" cy="5619750"/>
        </p:xfrm>
        <a:graphic>
          <a:graphicData uri="http://schemas.openxmlformats.org/presentationml/2006/ole">
            <p:oleObj spid="_x0000_s40986" name="Document" r:id="rId3" imgW="9674818" imgH="6671956" progId="Word.Document.8">
              <p:embed/>
            </p:oleObj>
          </a:graphicData>
        </a:graphic>
      </p:graphicFrame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s-AR" smtClean="0"/>
          </a:p>
          <a:p>
            <a:pPr algn="ctr" eaLnBrk="1" hangingPunct="1">
              <a:buFontTx/>
              <a:buNone/>
            </a:pPr>
            <a:r>
              <a:rPr lang="es-AR" smtClean="0"/>
              <a:t>MODELO DE NOTA DE CANCELACION</a:t>
            </a:r>
          </a:p>
          <a:p>
            <a:pPr algn="ctr" eaLnBrk="1" hangingPunct="1">
              <a:buFontTx/>
              <a:buNone/>
            </a:pPr>
            <a:r>
              <a:rPr lang="es-AR" smtClean="0"/>
              <a:t>DE DOMINIO</a:t>
            </a:r>
          </a:p>
          <a:p>
            <a:pPr algn="ctr" eaLnBrk="1" hangingPunct="1">
              <a:buFontTx/>
              <a:buNone/>
            </a:pPr>
            <a:r>
              <a:rPr lang="es-AR" smtClean="0"/>
              <a:t>(Art. 5 DTR 2/11)</a:t>
            </a:r>
            <a:endParaRPr lang="es-ES" smtClean="0"/>
          </a:p>
          <a:p>
            <a:pPr eaLnBrk="1" hangingPunct="1"/>
            <a:endParaRPr lang="es-ES" smtClean="0"/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10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1042988" y="765175"/>
          <a:ext cx="3313112" cy="5256213"/>
        </p:xfrm>
        <a:graphic>
          <a:graphicData uri="http://schemas.openxmlformats.org/presentationml/2006/ole">
            <p:oleObj spid="_x0000_s43058" name="Document" r:id="rId3" imgW="5407287" imgH="8886542" progId="Word.Document.8">
              <p:embed/>
            </p:oleObj>
          </a:graphicData>
        </a:graphic>
      </p:graphicFrame>
      <p:graphicFrame>
        <p:nvGraphicFramePr>
          <p:cNvPr id="43011" name="Object 7"/>
          <p:cNvGraphicFramePr>
            <a:graphicFrameLocks noGrp="1" noChangeAspect="1"/>
          </p:cNvGraphicFramePr>
          <p:nvPr>
            <p:ph sz="half" idx="2"/>
          </p:nvPr>
        </p:nvGraphicFramePr>
        <p:xfrm>
          <a:off x="5148263" y="765175"/>
          <a:ext cx="3455987" cy="5184775"/>
        </p:xfrm>
        <a:graphic>
          <a:graphicData uri="http://schemas.openxmlformats.org/presentationml/2006/ole">
            <p:oleObj spid="_x0000_s43059" name="Document" r:id="rId4" imgW="5407287" imgH="8886542" progId="Word.Document.8">
              <p:embed/>
            </p:oleObj>
          </a:graphicData>
        </a:graphic>
      </p:graphicFrame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561975"/>
          </a:xfrm>
        </p:spPr>
        <p:txBody>
          <a:bodyPr/>
          <a:lstStyle/>
          <a:p>
            <a:pPr eaLnBrk="1" hangingPunct="1"/>
            <a:r>
              <a:rPr lang="es-AR" sz="2000" b="1" u="sng" smtClean="0"/>
              <a:t>OBSERVACIONES MAS COMUNES POR PARTE DEL RPBA</a:t>
            </a:r>
            <a:endParaRPr lang="es-ES" sz="2000" b="1" u="sng" smtClean="0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08050"/>
            <a:ext cx="8229600" cy="5113338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s-AR" sz="1800" smtClean="0">
                <a:solidFill>
                  <a:schemeClr val="folHlink"/>
                </a:solidFill>
              </a:rPr>
              <a:t>REGULARIZACION</a:t>
            </a:r>
          </a:p>
          <a:p>
            <a:pPr algn="ctr" eaLnBrk="1" hangingPunct="1">
              <a:lnSpc>
                <a:spcPct val="90000"/>
              </a:lnSpc>
            </a:pPr>
            <a:r>
              <a:rPr lang="es-AR" sz="1800" smtClean="0"/>
              <a:t>Omisión de proporciones del derechos que se afecta.-</a:t>
            </a:r>
          </a:p>
          <a:p>
            <a:pPr algn="ctr" eaLnBrk="1" hangingPunct="1">
              <a:lnSpc>
                <a:spcPct val="90000"/>
              </a:lnSpc>
            </a:pPr>
            <a:r>
              <a:rPr lang="es-AR" sz="1800" smtClean="0"/>
              <a:t>Omisión del art. 6 inc. E de la Ley 24.374.-</a:t>
            </a:r>
          </a:p>
          <a:p>
            <a:pPr algn="ctr" eaLnBrk="1" hangingPunct="1">
              <a:lnSpc>
                <a:spcPct val="90000"/>
              </a:lnSpc>
            </a:pPr>
            <a:r>
              <a:rPr lang="es-AR" sz="1800" smtClean="0"/>
              <a:t>Omisión del titular registral en rubro observaciones de minuta.-</a:t>
            </a:r>
          </a:p>
          <a:p>
            <a:pPr algn="ctr" eaLnBrk="1" hangingPunct="1">
              <a:lnSpc>
                <a:spcPct val="90000"/>
              </a:lnSpc>
            </a:pPr>
            <a:r>
              <a:rPr lang="es-AR" sz="1800" smtClean="0"/>
              <a:t>Omisión de medidas cautelares vigentes.-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s-AR" sz="180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s-AR" sz="1800" smtClean="0">
                <a:solidFill>
                  <a:schemeClr val="folHlink"/>
                </a:solidFill>
              </a:rPr>
              <a:t>CONSOLIDACION</a:t>
            </a:r>
          </a:p>
          <a:p>
            <a:pPr algn="ctr" eaLnBrk="1" hangingPunct="1">
              <a:lnSpc>
                <a:spcPct val="90000"/>
              </a:lnSpc>
            </a:pPr>
            <a:r>
              <a:rPr lang="es-AR" sz="1800" smtClean="0"/>
              <a:t>No acompañan matricula y/o nota de cancelación por triplicado.-</a:t>
            </a:r>
          </a:p>
          <a:p>
            <a:pPr algn="ctr" eaLnBrk="1" hangingPunct="1">
              <a:lnSpc>
                <a:spcPct val="90000"/>
              </a:lnSpc>
            </a:pPr>
            <a:r>
              <a:rPr lang="es-AR" sz="1800" smtClean="0"/>
              <a:t>Omisión de proporciones en A1 de mat. 9590.-</a:t>
            </a:r>
          </a:p>
          <a:p>
            <a:pPr algn="ctr" eaLnBrk="1" hangingPunct="1">
              <a:lnSpc>
                <a:spcPct val="90000"/>
              </a:lnSpc>
            </a:pPr>
            <a:r>
              <a:rPr lang="es-AR" sz="1800" smtClean="0"/>
              <a:t>Mal confeccionada la mat. 9590.-</a:t>
            </a:r>
          </a:p>
          <a:p>
            <a:pPr algn="ctr" eaLnBrk="1" hangingPunct="1">
              <a:lnSpc>
                <a:spcPct val="90000"/>
              </a:lnSpc>
            </a:pPr>
            <a:r>
              <a:rPr lang="es-AR" sz="1800" smtClean="0"/>
              <a:t>Omisión de los datos del tercero interesado en rubro observaciones de minutas.-</a:t>
            </a:r>
          </a:p>
          <a:p>
            <a:pPr algn="ctr" eaLnBrk="1" hangingPunct="1">
              <a:lnSpc>
                <a:spcPct val="90000"/>
              </a:lnSpc>
            </a:pPr>
            <a:r>
              <a:rPr lang="es-AR" sz="1800" smtClean="0"/>
              <a:t>No consignan medidas cautelares vigentes en testimonio ni en nota de cancelación cuando son del titular registral. O se omitió su rogación y codificación del reconocimiento si son contra el beneficiario de la ley 24.374.-</a:t>
            </a:r>
          </a:p>
          <a:p>
            <a:pPr algn="ctr" eaLnBrk="1" hangingPunct="1">
              <a:lnSpc>
                <a:spcPct val="90000"/>
              </a:lnSpc>
            </a:pPr>
            <a:r>
              <a:rPr lang="es-AR" sz="1800" smtClean="0"/>
              <a:t>Omisión de codificar la rectificatoria y/o aclaratoria.-</a:t>
            </a:r>
          </a:p>
          <a:p>
            <a:pPr eaLnBrk="1" hangingPunct="1">
              <a:lnSpc>
                <a:spcPct val="90000"/>
              </a:lnSpc>
            </a:pPr>
            <a:endParaRPr lang="es-AR" sz="1800" smtClean="0"/>
          </a:p>
          <a:p>
            <a:pPr eaLnBrk="1" hangingPunct="1">
              <a:lnSpc>
                <a:spcPct val="90000"/>
              </a:lnSpc>
            </a:pPr>
            <a:endParaRPr lang="es-AR" sz="1600" smtClean="0"/>
          </a:p>
          <a:p>
            <a:pPr eaLnBrk="1" hangingPunct="1">
              <a:lnSpc>
                <a:spcPct val="90000"/>
              </a:lnSpc>
            </a:pPr>
            <a:endParaRPr lang="es-AR" sz="1800" smtClean="0"/>
          </a:p>
          <a:p>
            <a:pPr eaLnBrk="1" hangingPunct="1">
              <a:lnSpc>
                <a:spcPct val="90000"/>
              </a:lnSpc>
            </a:pPr>
            <a:endParaRPr lang="es-AR" sz="1800" smtClean="0"/>
          </a:p>
          <a:p>
            <a:pPr eaLnBrk="1" hangingPunct="1">
              <a:lnSpc>
                <a:spcPct val="90000"/>
              </a:lnSpc>
            </a:pPr>
            <a:endParaRPr lang="es-AR" sz="1800" smtClean="0"/>
          </a:p>
          <a:p>
            <a:pPr eaLnBrk="1" hangingPunct="1">
              <a:lnSpc>
                <a:spcPct val="90000"/>
              </a:lnSpc>
            </a:pPr>
            <a:endParaRPr lang="es-AR" sz="1800" smtClean="0"/>
          </a:p>
          <a:p>
            <a:pPr eaLnBrk="1" hangingPunct="1">
              <a:lnSpc>
                <a:spcPct val="90000"/>
              </a:lnSpc>
            </a:pPr>
            <a:endParaRPr lang="es-AR" sz="1800" smtClean="0"/>
          </a:p>
          <a:p>
            <a:pPr eaLnBrk="1" hangingPunct="1">
              <a:lnSpc>
                <a:spcPct val="90000"/>
              </a:lnSpc>
            </a:pPr>
            <a:endParaRPr lang="es-AR" sz="1800" smtClean="0"/>
          </a:p>
          <a:p>
            <a:pPr eaLnBrk="1" hangingPunct="1">
              <a:lnSpc>
                <a:spcPct val="90000"/>
              </a:lnSpc>
            </a:pPr>
            <a:endParaRPr lang="es-AR" sz="1800" smtClean="0"/>
          </a:p>
          <a:p>
            <a:pPr eaLnBrk="1" hangingPunct="1">
              <a:lnSpc>
                <a:spcPct val="90000"/>
              </a:lnSpc>
            </a:pPr>
            <a:endParaRPr lang="es-AR" sz="1800" smtClean="0"/>
          </a:p>
          <a:p>
            <a:pPr eaLnBrk="1" hangingPunct="1">
              <a:lnSpc>
                <a:spcPct val="90000"/>
              </a:lnSpc>
            </a:pPr>
            <a:endParaRPr lang="es-AR" sz="1800" smtClean="0"/>
          </a:p>
          <a:p>
            <a:pPr eaLnBrk="1" hangingPunct="1">
              <a:lnSpc>
                <a:spcPct val="90000"/>
              </a:lnSpc>
            </a:pPr>
            <a:endParaRPr lang="es-ES" sz="1800" smtClean="0"/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8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890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890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890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890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890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es-AR" sz="3600" b="1" u="sng" smtClean="0">
                <a:solidFill>
                  <a:schemeClr val="tx1"/>
                </a:solidFill>
              </a:rPr>
              <a:t>CUSTODIA Y ENTREGA DE TITULOS</a:t>
            </a:r>
            <a:endParaRPr lang="es-ES" sz="3600" b="1" u="sng" smtClean="0">
              <a:solidFill>
                <a:schemeClr val="tx1"/>
              </a:solidFill>
            </a:endParaRP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362950" cy="13239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s-AR" sz="2800" smtClean="0"/>
              <a:t>Una vez inscripto los títulos, la SSTUV procederá a su custodia hasta que se designe fecha de entrega por acto publico</a:t>
            </a:r>
            <a:endParaRPr lang="es-ES" sz="2800" smtClean="0"/>
          </a:p>
        </p:txBody>
      </p:sp>
      <p:sp>
        <p:nvSpPr>
          <p:cNvPr id="128005" name="Text Box 5"/>
          <p:cNvSpPr txBox="1">
            <a:spLocks noChangeArrowheads="1"/>
          </p:cNvSpPr>
          <p:nvPr/>
        </p:nvSpPr>
        <p:spPr bwMode="auto">
          <a:xfrm>
            <a:off x="900113" y="5229225"/>
            <a:ext cx="755967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AR" sz="2000"/>
              <a:t>Al Notario se le entregara copia simple de la escritura inscripta, la que podrá retirar por el casillero que posee a su nombre en el 2do. piso de la SSTUV</a:t>
            </a:r>
            <a:endParaRPr lang="es-ES" sz="2000"/>
          </a:p>
        </p:txBody>
      </p:sp>
      <p:sp>
        <p:nvSpPr>
          <p:cNvPr id="128006" name="Text Box 6"/>
          <p:cNvSpPr txBox="1">
            <a:spLocks noChangeArrowheads="1"/>
          </p:cNvSpPr>
          <p:nvPr/>
        </p:nvSpPr>
        <p:spPr bwMode="auto">
          <a:xfrm>
            <a:off x="4284663" y="3429000"/>
            <a:ext cx="4319587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AR"/>
              <a:t>Excepcionalmente, se procederá su entrega fuera de acto publico, previo cumplimiento de los requisitos establecidos y posterior, autorización de la Autoridad de Aplicación.-</a:t>
            </a:r>
            <a:endParaRPr lang="es-ES"/>
          </a:p>
        </p:txBody>
      </p:sp>
      <p:pic>
        <p:nvPicPr>
          <p:cNvPr id="128009" name="Picture 9" descr="Q5Hx8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3713" y="3357563"/>
            <a:ext cx="1943100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28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280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280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8229600" cy="1143000"/>
          </a:xfrm>
        </p:spPr>
        <p:txBody>
          <a:bodyPr/>
          <a:lstStyle/>
          <a:p>
            <a:pPr eaLnBrk="1" hangingPunct="1"/>
            <a:r>
              <a:rPr lang="es-AR" sz="3600" b="1" u="sng" smtClean="0">
                <a:solidFill>
                  <a:schemeClr val="tx1"/>
                </a:solidFill>
              </a:rPr>
              <a:t>DEPOSITO DE EXPEDIENTES</a:t>
            </a:r>
            <a:endParaRPr lang="es-ES" sz="3600" b="1" u="sng" smtClean="0">
              <a:solidFill>
                <a:schemeClr val="tx1"/>
              </a:solidFill>
            </a:endParaRP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276475"/>
            <a:ext cx="8229600" cy="367347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s-AR" sz="2400" smtClean="0"/>
              <a:t>Inscripto el titulo, el Notario podrá proceder al archivo del expediente. </a:t>
            </a:r>
          </a:p>
          <a:p>
            <a:pPr algn="ctr" eaLnBrk="1" hangingPunct="1">
              <a:buFontTx/>
              <a:buNone/>
            </a:pPr>
            <a:endParaRPr lang="es-AR" sz="2400" smtClean="0"/>
          </a:p>
          <a:p>
            <a:pPr algn="ctr" eaLnBrk="1" hangingPunct="1">
              <a:buFontTx/>
              <a:buNone/>
            </a:pPr>
            <a:r>
              <a:rPr lang="es-AR" sz="2400" smtClean="0"/>
              <a:t>Los expedientes se archivaran en el deposito que indique la SSTUV, previa comunicación telefónica y/o por mail al Departamento Administrativo-Registral de la Dirección de Titularización de Inmuebles </a:t>
            </a:r>
            <a:r>
              <a:rPr lang="es-AR" sz="1600" b="1" smtClean="0"/>
              <a:t>(teléfono 0221 4272266 int. 132; sstuv-gnotarial@minfra.gba.gov.ar)</a:t>
            </a:r>
            <a:r>
              <a:rPr lang="es-AR" sz="2400" smtClean="0"/>
              <a:t> y confección de la planilla correspondiente.</a:t>
            </a:r>
            <a:endParaRPr lang="es-ES" sz="2400" smtClean="0"/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5736" y="1268760"/>
            <a:ext cx="4680520" cy="1143000"/>
          </a:xfrm>
        </p:spPr>
        <p:txBody>
          <a:bodyPr/>
          <a:lstStyle/>
          <a:p>
            <a:r>
              <a:rPr lang="es-AR" sz="3600" dirty="0" smtClean="0"/>
              <a:t>Consultas registrales</a:t>
            </a:r>
            <a:endParaRPr lang="es-AR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99592" y="2924944"/>
            <a:ext cx="7632848" cy="2592288"/>
          </a:xfrm>
        </p:spPr>
        <p:txBody>
          <a:bodyPr/>
          <a:lstStyle/>
          <a:p>
            <a:pPr marL="0" indent="0">
              <a:buNone/>
            </a:pPr>
            <a:r>
              <a:rPr lang="es-AR" sz="2000" dirty="0"/>
              <a:t>Mail: </a:t>
            </a:r>
            <a:r>
              <a:rPr lang="es-AR" dirty="0">
                <a:solidFill>
                  <a:srgbClr val="92D050"/>
                </a:solidFill>
              </a:rPr>
              <a:t>registralsstuv@gmail.com</a:t>
            </a:r>
          </a:p>
          <a:p>
            <a:pPr marL="0" indent="0">
              <a:buNone/>
            </a:pPr>
            <a:r>
              <a:rPr lang="es-AR" sz="2000" dirty="0" smtClean="0"/>
              <a:t>Teléfono: </a:t>
            </a:r>
            <a:r>
              <a:rPr lang="es-AR" dirty="0" smtClean="0"/>
              <a:t>0221-4272266 </a:t>
            </a:r>
            <a:r>
              <a:rPr lang="es-AR" dirty="0" err="1" smtClean="0"/>
              <a:t>int</a:t>
            </a:r>
            <a:r>
              <a:rPr lang="es-AR" dirty="0" smtClean="0"/>
              <a:t>. 117</a:t>
            </a:r>
          </a:p>
          <a:p>
            <a:pPr marL="0" indent="0">
              <a:buNone/>
            </a:pPr>
            <a:r>
              <a:rPr lang="es-AR" sz="2000" dirty="0" smtClean="0"/>
              <a:t>Horario </a:t>
            </a:r>
            <a:r>
              <a:rPr lang="es-AR" sz="2000" dirty="0"/>
              <a:t>de atención: </a:t>
            </a:r>
            <a:r>
              <a:rPr lang="es-AR" dirty="0"/>
              <a:t>Lunes a Viernes 8 a 16 </a:t>
            </a:r>
            <a:r>
              <a:rPr lang="es-AR" dirty="0" err="1"/>
              <a:t>hs</a:t>
            </a:r>
            <a:r>
              <a:rPr lang="es-AR" dirty="0"/>
              <a:t>.-</a:t>
            </a:r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xmlns="" val="2598571956"/>
      </p:ext>
    </p:extLst>
  </p:cSld>
  <p:clrMapOvr>
    <a:masterClrMapping/>
  </p:clrMapOvr>
  <p:transition advTm="5000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8229600" cy="1223963"/>
          </a:xfrm>
        </p:spPr>
        <p:txBody>
          <a:bodyPr/>
          <a:lstStyle/>
          <a:p>
            <a:pPr eaLnBrk="1" hangingPunct="1"/>
            <a:r>
              <a:rPr lang="es-AR" sz="2800" b="1" dirty="0" smtClean="0"/>
              <a:t>SUBSECRETARIA SOCIAL DE TIERRAS, URBANISMO Y VIVIENDA</a:t>
            </a:r>
            <a:r>
              <a:rPr lang="es-AR" sz="3600" dirty="0" smtClean="0"/>
              <a:t/>
            </a:r>
            <a:br>
              <a:rPr lang="es-AR" sz="3600" dirty="0" smtClean="0"/>
            </a:br>
            <a:endParaRPr lang="es-ES" sz="2400" dirty="0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844675"/>
            <a:ext cx="8713787" cy="4281488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endParaRPr lang="es-AR" sz="1800" dirty="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s-AR" sz="2400" dirty="0" smtClean="0"/>
              <a:t>DIRECCION PROVINCIAL DE TIERRAS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s-AR" sz="2400" dirty="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s-AR" sz="2400" dirty="0" smtClean="0"/>
              <a:t>DIRECCION DE TITULARIZACION DE INMUEBLES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s-AR" sz="2400" dirty="0" smtClean="0"/>
              <a:t>Dra. María Gabriela </a:t>
            </a:r>
            <a:r>
              <a:rPr lang="es-AR" sz="2400" dirty="0" err="1" smtClean="0"/>
              <a:t>Gioiosa</a:t>
            </a:r>
            <a:r>
              <a:rPr lang="es-AR" sz="2400" dirty="0" smtClean="0"/>
              <a:t> </a:t>
            </a:r>
            <a:r>
              <a:rPr lang="es-AR" sz="1600" dirty="0" smtClean="0"/>
              <a:t>A/C</a:t>
            </a:r>
            <a:r>
              <a:rPr lang="es-AR" sz="2400" dirty="0" smtClean="0"/>
              <a:t> </a:t>
            </a:r>
            <a:r>
              <a:rPr lang="es-AR" sz="1600" dirty="0" err="1" smtClean="0"/>
              <a:t>int</a:t>
            </a:r>
            <a:r>
              <a:rPr lang="es-AR" sz="1600" dirty="0" smtClean="0"/>
              <a:t>. 132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s-AR" sz="2400" dirty="0" smtClean="0"/>
              <a:t>Dr. Gastón </a:t>
            </a:r>
            <a:r>
              <a:rPr lang="es-AR" sz="2400" dirty="0" err="1" smtClean="0"/>
              <a:t>Martinez</a:t>
            </a:r>
            <a:r>
              <a:rPr lang="es-AR" sz="2400" dirty="0" smtClean="0"/>
              <a:t> </a:t>
            </a:r>
            <a:r>
              <a:rPr lang="es-AR" sz="1600" dirty="0" smtClean="0"/>
              <a:t>A/C</a:t>
            </a:r>
            <a:r>
              <a:rPr lang="es-AR" sz="2400" dirty="0" smtClean="0"/>
              <a:t> </a:t>
            </a:r>
            <a:r>
              <a:rPr lang="es-AR" sz="1600" dirty="0" err="1" smtClean="0"/>
              <a:t>int</a:t>
            </a:r>
            <a:r>
              <a:rPr lang="es-AR" sz="1600" dirty="0" smtClean="0"/>
              <a:t>. 158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s-AR" sz="2400" dirty="0" smtClean="0"/>
              <a:t>Dr. Javier </a:t>
            </a:r>
            <a:r>
              <a:rPr lang="es-AR" sz="2400" dirty="0" err="1" smtClean="0"/>
              <a:t>Fedyna</a:t>
            </a:r>
            <a:r>
              <a:rPr lang="es-AR" sz="2400" dirty="0" smtClean="0"/>
              <a:t> </a:t>
            </a:r>
            <a:r>
              <a:rPr lang="es-AR" sz="1600" dirty="0" smtClean="0"/>
              <a:t>A/C</a:t>
            </a:r>
            <a:r>
              <a:rPr lang="es-AR" sz="2400" dirty="0" smtClean="0"/>
              <a:t> </a:t>
            </a:r>
            <a:r>
              <a:rPr lang="es-AR" sz="1600" dirty="0" err="1" smtClean="0"/>
              <a:t>int</a:t>
            </a:r>
            <a:r>
              <a:rPr lang="es-AR" sz="1600" dirty="0" smtClean="0"/>
              <a:t>. 120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s-AR" sz="2400" dirty="0" smtClean="0"/>
              <a:t>Dra. María Celeste </a:t>
            </a:r>
            <a:r>
              <a:rPr lang="es-AR" sz="2400" dirty="0" err="1" smtClean="0"/>
              <a:t>Martinez</a:t>
            </a:r>
            <a:r>
              <a:rPr lang="es-AR" sz="2400" dirty="0" smtClean="0"/>
              <a:t> </a:t>
            </a:r>
            <a:r>
              <a:rPr lang="es-AR" sz="1600" dirty="0" err="1" smtClean="0"/>
              <a:t>int</a:t>
            </a:r>
            <a:r>
              <a:rPr lang="es-AR" sz="1600" dirty="0" smtClean="0"/>
              <a:t>. 117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s-AR" sz="1800" dirty="0" smtClean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s-AR" sz="1800" b="1" dirty="0" smtClean="0">
                <a:solidFill>
                  <a:schemeClr val="folHlink"/>
                </a:solidFill>
              </a:rPr>
              <a:t>Diagonal 73 n°1568 e/ 56 y 10 Tel. 0221-4272266 </a:t>
            </a:r>
            <a:br>
              <a:rPr lang="es-AR" sz="1800" b="1" dirty="0" smtClean="0">
                <a:solidFill>
                  <a:schemeClr val="folHlink"/>
                </a:solidFill>
              </a:rPr>
            </a:br>
            <a:r>
              <a:rPr lang="es-AR" sz="1800" b="1" dirty="0" smtClean="0">
                <a:solidFill>
                  <a:schemeClr val="folHlink"/>
                </a:solidFill>
              </a:rPr>
              <a:t>sstuv-gnotarial@minfra.gba.gov.ar</a:t>
            </a:r>
            <a:endParaRPr lang="es-AR" sz="2400" b="1" dirty="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s-ES" sz="3600" dirty="0" smtClean="0"/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25538"/>
            <a:ext cx="8229600" cy="709612"/>
          </a:xfrm>
        </p:spPr>
        <p:txBody>
          <a:bodyPr/>
          <a:lstStyle/>
          <a:p>
            <a:pPr eaLnBrk="1" hangingPunct="1"/>
            <a:r>
              <a:rPr lang="es-AR" sz="4000" smtClean="0"/>
              <a:t>INFORME DE DOMINIO NO MATRICULADO</a:t>
            </a:r>
            <a:br>
              <a:rPr lang="es-AR" sz="4000" smtClean="0"/>
            </a:br>
            <a:endParaRPr lang="es-ES" sz="4000" smtClean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20938"/>
            <a:ext cx="8229600" cy="316865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s-AR" sz="2800" smtClean="0"/>
              <a:t>Diligenciamiento por intermedio de la SSTUV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s-AR" sz="3600" b="1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s-AR" sz="3600" b="1" smtClean="0">
                <a:solidFill>
                  <a:schemeClr val="folHlink"/>
                </a:solidFill>
              </a:rPr>
              <a:t>OBLIGATORIO !!!</a:t>
            </a:r>
            <a:r>
              <a:rPr lang="es-AR" sz="2800" smtClean="0"/>
              <a:t>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s-AR" sz="2800" smtClean="0"/>
              <a:t>Agregar </a:t>
            </a:r>
            <a:r>
              <a:rPr lang="es-AR" sz="2800" b="1" u="sng" smtClean="0"/>
              <a:t>CEDULA y PLANCHETA</a:t>
            </a:r>
            <a:r>
              <a:rPr lang="es-AR" sz="2800" smtClean="0"/>
              <a:t>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s-AR" sz="2800" smtClean="0"/>
              <a:t>para que el Registro proceda a su conversión de oficio DTR 2/96</a:t>
            </a:r>
          </a:p>
          <a:p>
            <a:pPr eaLnBrk="1" hangingPunct="1">
              <a:lnSpc>
                <a:spcPct val="90000"/>
              </a:lnSpc>
            </a:pPr>
            <a:endParaRPr lang="es-ES" sz="2400" smtClean="0"/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AR"/>
          </a:p>
        </p:txBody>
      </p:sp>
    </p:spTree>
  </p:cSld>
  <p:clrMapOvr>
    <a:masterClrMapping/>
  </p:clrMapOvr>
  <p:transition advTm="5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AR"/>
          </a:p>
        </p:txBody>
      </p:sp>
    </p:spTree>
  </p:cSld>
  <p:clrMapOvr>
    <a:masterClrMapping/>
  </p:clrMapOvr>
  <p:transition advTm="5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8229600" cy="1008063"/>
          </a:xfrm>
        </p:spPr>
        <p:txBody>
          <a:bodyPr/>
          <a:lstStyle/>
          <a:p>
            <a:pPr eaLnBrk="1" hangingPunct="1"/>
            <a:r>
              <a:rPr lang="es-AR" sz="4000" smtClean="0"/>
              <a:t>INFORMES VIA WEB </a:t>
            </a:r>
            <a:r>
              <a:rPr lang="es-ES" sz="4000" smtClean="0"/>
              <a:t/>
            </a:r>
            <a:br>
              <a:rPr lang="es-ES" sz="4000" smtClean="0"/>
            </a:br>
            <a:r>
              <a:rPr lang="es-ES" sz="1400" smtClean="0"/>
              <a:t>Comunicado por Circular n°49 de junio 2016 colescba</a:t>
            </a:r>
            <a:br>
              <a:rPr lang="es-ES" sz="1400" smtClean="0"/>
            </a:br>
            <a:r>
              <a:rPr lang="es-ES" sz="1400" smtClean="0"/>
              <a:t>Comunicado por Circular n° 59 de julio de 2016 colescba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250" y="1700213"/>
            <a:ext cx="6192838" cy="1008062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es-AR" sz="1600" smtClean="0"/>
              <a:t>Solamente se puede utilizar los informes vía Web para los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es-AR" sz="2000" b="1" u="sng" smtClean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INFORMES DE DOMINIO MATRICULADOS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es-AR" sz="1600" smtClean="0"/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es-AR" sz="1000" smtClean="0"/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es-AR" sz="1200" smtClean="0"/>
              <a:t> </a:t>
            </a:r>
            <a:endParaRPr lang="es-ES" sz="1200" smtClean="0"/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684213" y="3860800"/>
            <a:ext cx="8064500" cy="270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s-AR"/>
              <a:t>El tramite de solicitud, así como el seguimiento del mismo, puede realizarse a través del sistema de gestión de regularización dominial (aplicativo de uso exclusivo de los Notarios regularizadores en la pagina del Colegio de Escribanos de la Provincia de Buenos Aires)</a:t>
            </a:r>
          </a:p>
          <a:p>
            <a:pPr eaLnBrk="1" hangingPunct="1"/>
            <a:endParaRPr lang="es-AR"/>
          </a:p>
          <a:p>
            <a:pPr algn="ctr" eaLnBrk="1" hangingPunct="1"/>
            <a:r>
              <a:rPr lang="es-AR"/>
              <a:t>El sistema prevé que el informe resultante pueda ser </a:t>
            </a:r>
          </a:p>
          <a:p>
            <a:pPr algn="ctr" eaLnBrk="1" hangingPunct="1"/>
            <a:r>
              <a:rPr lang="es-AR"/>
              <a:t>retirado en la sede central del RPBA o en las delegaciones del RPBA </a:t>
            </a:r>
          </a:p>
          <a:p>
            <a:pPr algn="ctr" eaLnBrk="1" hangingPunct="1"/>
            <a:r>
              <a:rPr lang="es-AR"/>
              <a:t>o en la SSTUV, conforme la opción que realice el escribano al solicitarlo</a:t>
            </a:r>
          </a:p>
          <a:p>
            <a:pPr algn="ctr" eaLnBrk="1" hangingPunct="1">
              <a:spcBef>
                <a:spcPct val="50000"/>
              </a:spcBef>
            </a:pPr>
            <a:endParaRPr lang="es-ES"/>
          </a:p>
        </p:txBody>
      </p:sp>
      <p:pic>
        <p:nvPicPr>
          <p:cNvPr id="54277" name="Picture 5" descr="flecha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95738" y="2565400"/>
            <a:ext cx="1544637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4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54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542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542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AR" sz="3200" b="1" u="sng" smtClean="0"/>
              <a:t>Planillas de ingreso de documentación a la SSTUV</a:t>
            </a:r>
            <a:endParaRPr lang="es-ES" sz="3200" b="1" u="sng" smtClean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s-AR" sz="1800" smtClean="0"/>
          </a:p>
          <a:p>
            <a:pPr algn="ctr" eaLnBrk="1" hangingPunct="1">
              <a:buFontTx/>
              <a:buNone/>
            </a:pPr>
            <a:r>
              <a:rPr lang="es-AR" sz="2400" b="1" i="1" smtClean="0">
                <a:solidFill>
                  <a:schemeClr val="folHlink"/>
                </a:solidFill>
              </a:rPr>
              <a:t>INFORMES DE DOMINIO</a:t>
            </a:r>
          </a:p>
          <a:p>
            <a:pPr eaLnBrk="1" hangingPunct="1">
              <a:buFontTx/>
              <a:buNone/>
            </a:pPr>
            <a:endParaRPr lang="es-AR" sz="1800" smtClean="0"/>
          </a:p>
          <a:p>
            <a:pPr eaLnBrk="1" hangingPunct="1">
              <a:buFontTx/>
              <a:buNone/>
            </a:pPr>
            <a:r>
              <a:rPr lang="es-AR" sz="1800" smtClean="0"/>
              <a:t>Las PLANILLAS se podrán solicitar por mail a la Subsecretaria Social de Tierras, Urbanismo y Vivienda o descargar de la pagina del Colegio de Escribanos de la Provincia de Buenos Aires:</a:t>
            </a:r>
          </a:p>
          <a:p>
            <a:pPr eaLnBrk="1" hangingPunct="1">
              <a:buFontTx/>
              <a:buNone/>
            </a:pPr>
            <a:endParaRPr lang="es-AR" sz="1800" smtClean="0"/>
          </a:p>
          <a:p>
            <a:pPr algn="ctr"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es-AR" sz="1800" smtClean="0">
                <a:hlinkClick r:id="rId2"/>
              </a:rPr>
              <a:t>sstuv-gnotarial@minfra.gba.gov.ar</a:t>
            </a:r>
            <a:endParaRPr lang="es-AR" sz="1800" smtClean="0"/>
          </a:p>
          <a:p>
            <a:pPr eaLnBrk="1" hangingPunct="1">
              <a:buFontTx/>
              <a:buNone/>
            </a:pPr>
            <a:endParaRPr lang="es-AR" sz="1800" smtClean="0"/>
          </a:p>
          <a:p>
            <a:pPr algn="ctr" eaLnBrk="1" hangingPunct="1">
              <a:buClr>
                <a:schemeClr val="hlink"/>
              </a:buClr>
              <a:buFont typeface="Wingdings" pitchFamily="2" charset="2"/>
              <a:buChar char="Ø"/>
            </a:pPr>
            <a:r>
              <a:rPr lang="es-AR" sz="1800" u="sng" smtClean="0">
                <a:solidFill>
                  <a:schemeClr val="hlink"/>
                </a:solidFill>
                <a:hlinkClick r:id="rId3"/>
              </a:rPr>
              <a:t>http://www.colescba.org.ar/portal/</a:t>
            </a:r>
            <a:r>
              <a:rPr lang="es-AR" sz="1800" u="sng" smtClean="0">
                <a:solidFill>
                  <a:schemeClr val="hlink"/>
                </a:solidFill>
              </a:rPr>
              <a:t> </a:t>
            </a:r>
            <a:r>
              <a:rPr lang="es-AR" sz="1800" smtClean="0">
                <a:solidFill>
                  <a:schemeClr val="hlink"/>
                </a:solidFill>
              </a:rPr>
              <a:t>(acceso escribanos)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Ø"/>
            </a:pPr>
            <a:endParaRPr lang="es-AR" sz="1800" u="sng" smtClean="0">
              <a:solidFill>
                <a:schemeClr val="hlink"/>
              </a:solidFill>
            </a:endParaRPr>
          </a:p>
          <a:p>
            <a:pPr eaLnBrk="1" hangingPunct="1">
              <a:buFontTx/>
              <a:buNone/>
            </a:pPr>
            <a:endParaRPr lang="es-ES" smtClean="0"/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1834</Words>
  <PresentationFormat>Presentación en pantalla (4:3)</PresentationFormat>
  <Paragraphs>241</Paragraphs>
  <Slides>48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48</vt:i4>
      </vt:variant>
    </vt:vector>
  </HeadingPairs>
  <TitlesOfParts>
    <vt:vector size="50" baseType="lpstr">
      <vt:lpstr>Tema de Office</vt:lpstr>
      <vt:lpstr>Document</vt:lpstr>
      <vt:lpstr>PROCEDIMIENTO ADMINISTRATIVO- REGISTRAL</vt:lpstr>
      <vt:lpstr>Diapositiva 2</vt:lpstr>
      <vt:lpstr>PUBLICIDAD REGISTRAL LEY 24.374  FORMULARIOS UTILIZADOS PARA LOS TRAMITES DE REGULARIZACION Y CONSOLIDACION </vt:lpstr>
      <vt:lpstr>Diapositiva 4</vt:lpstr>
      <vt:lpstr>INFORME DE DOMINIO NO MATRICULADO </vt:lpstr>
      <vt:lpstr>Diapositiva 6</vt:lpstr>
      <vt:lpstr>Diapositiva 7</vt:lpstr>
      <vt:lpstr>INFORMES VIA WEB  Comunicado por Circular n°49 de junio 2016 colescba Comunicado por Circular n° 59 de julio de 2016 colescba</vt:lpstr>
      <vt:lpstr>Planillas de ingreso de documentación a la SSTUV</vt:lpstr>
      <vt:lpstr>Diapositiva 10</vt:lpstr>
      <vt:lpstr>Diapositiva 11</vt:lpstr>
      <vt:lpstr>INSCRIPCIONES REGISTRALES DE ACTA-LEY 24.374 Y 25.797</vt:lpstr>
      <vt:lpstr>Importantísimo !!!!  PLAZO DE INSCRIPCION</vt:lpstr>
      <vt:lpstr>Diapositiva 14</vt:lpstr>
      <vt:lpstr>Planillas de ingreso de documentación a la SSTUV</vt:lpstr>
      <vt:lpstr>Diapositiva 16</vt:lpstr>
      <vt:lpstr>Diapositiva 17</vt:lpstr>
      <vt:lpstr>Diapositiva 18</vt:lpstr>
      <vt:lpstr>PUNTOS RELEVANTES PARA LA ROGACION  </vt:lpstr>
      <vt:lpstr>PUNTOS COMUNES A LAS ACTAS-LEY 24.374 INC. “E”, INC. “H” y LEY 25.797 </vt:lpstr>
      <vt:lpstr>ACTA-LEY 24.374  INC. “E” REGULARIZACION DOMINIAL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ACTAS LEY 24.374 INC. “H”</vt:lpstr>
      <vt:lpstr>Diapositiva 29</vt:lpstr>
      <vt:lpstr>ACTAS LEY 25.797</vt:lpstr>
      <vt:lpstr>CONSOLIDACION y MEDIDAS CAUTELARES Y/O GRAVAMENES</vt:lpstr>
      <vt:lpstr>Diapositiva 32</vt:lpstr>
      <vt:lpstr>Diapositiva 33</vt:lpstr>
      <vt:lpstr>Diapositiva 34</vt:lpstr>
      <vt:lpstr>Diapositiva 35</vt:lpstr>
      <vt:lpstr>Diapositiva 36</vt:lpstr>
      <vt:lpstr>Diapositiva 37</vt:lpstr>
      <vt:lpstr>Diapositiva 38</vt:lpstr>
      <vt:lpstr>Diapositiva 39</vt:lpstr>
      <vt:lpstr>Diapositiva 40</vt:lpstr>
      <vt:lpstr>Diapositiva 41</vt:lpstr>
      <vt:lpstr>Diapositiva 42</vt:lpstr>
      <vt:lpstr>Diapositiva 43</vt:lpstr>
      <vt:lpstr>OBSERVACIONES MAS COMUNES POR PARTE DEL RPBA</vt:lpstr>
      <vt:lpstr>CUSTODIA Y ENTREGA DE TITULOS</vt:lpstr>
      <vt:lpstr>DEPOSITO DE EXPEDIENTES</vt:lpstr>
      <vt:lpstr>Consultas registrales</vt:lpstr>
      <vt:lpstr>SUBSECRETARIA SOCIAL DE TIERRAS, URBANISMO Y VIVIENDA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PROCEDIMIENTO ADMINISTRATIVO- REGISTRAL</dc:title>
  <dc:creator>lfaroppa</dc:creator>
  <cp:lastModifiedBy>lfaroppa</cp:lastModifiedBy>
  <cp:revision>1</cp:revision>
  <dcterms:modified xsi:type="dcterms:W3CDTF">2017-04-04T17:25:23Z</dcterms:modified>
</cp:coreProperties>
</file>