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6" r:id="rId8"/>
    <p:sldId id="260" r:id="rId9"/>
    <p:sldId id="261" r:id="rId10"/>
    <p:sldId id="262" r:id="rId11"/>
    <p:sldId id="263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516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BB05-8769-4001-ABBA-F6498F8744E9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2226-D198-4BBA-B532-16C123CE7C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65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BB05-8769-4001-ABBA-F6498F8744E9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2226-D198-4BBA-B532-16C123CE7C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54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BB05-8769-4001-ABBA-F6498F8744E9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2226-D198-4BBA-B532-16C123CE7C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63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BB05-8769-4001-ABBA-F6498F8744E9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2226-D198-4BBA-B532-16C123CE7C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83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BB05-8769-4001-ABBA-F6498F8744E9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2226-D198-4BBA-B532-16C123CE7C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1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BB05-8769-4001-ABBA-F6498F8744E9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2226-D198-4BBA-B532-16C123CE7C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51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BB05-8769-4001-ABBA-F6498F8744E9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2226-D198-4BBA-B532-16C123CE7C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26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BB05-8769-4001-ABBA-F6498F8744E9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2226-D198-4BBA-B532-16C123CE7C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39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BB05-8769-4001-ABBA-F6498F8744E9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2226-D198-4BBA-B532-16C123CE7C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53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BB05-8769-4001-ABBA-F6498F8744E9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2226-D198-4BBA-B532-16C123CE7C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13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BB05-8769-4001-ABBA-F6498F8744E9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2226-D198-4BBA-B532-16C123CE7C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22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BB05-8769-4001-ABBA-F6498F8744E9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12226-D198-4BBA-B532-16C123CE7C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11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Comparto\2016\power_butera\inici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12075" cy="57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72008" y="98868"/>
            <a:ext cx="9036496" cy="6714508"/>
            <a:chOff x="53426" y="107833"/>
            <a:chExt cx="9036496" cy="6714508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1"/>
            <a:stretch/>
          </p:blipFill>
          <p:spPr>
            <a:xfrm>
              <a:off x="53426" y="107833"/>
              <a:ext cx="9036496" cy="6714508"/>
            </a:xfrm>
            <a:prstGeom prst="rect">
              <a:avLst/>
            </a:prstGeom>
          </p:spPr>
        </p:pic>
        <p:sp>
          <p:nvSpPr>
            <p:cNvPr id="10" name="2 Subtítulo"/>
            <p:cNvSpPr txBox="1">
              <a:spLocks/>
            </p:cNvSpPr>
            <p:nvPr/>
          </p:nvSpPr>
          <p:spPr>
            <a:xfrm>
              <a:off x="395536" y="6165304"/>
              <a:ext cx="6048672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Subsecretaría Social de Tierras, Urbanismo y Vivienda</a:t>
              </a:r>
            </a:p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Ministerio de Infraestructura y Servicios Públicos</a:t>
              </a:r>
              <a:endParaRPr lang="es-AR" sz="1200" dirty="0">
                <a:solidFill>
                  <a:schemeClr val="bg1">
                    <a:lumMod val="50000"/>
                  </a:schemeClr>
                </a:solidFill>
                <a:latin typeface="DIN Next Rounded LT Pro" pitchFamily="34" charset="0"/>
                <a:ea typeface="+mj-ea"/>
                <a:cs typeface="Calibri" pitchFamily="34" charset="0"/>
              </a:endParaRPr>
            </a:p>
          </p:txBody>
        </p:sp>
      </p:grpSp>
      <p:pic>
        <p:nvPicPr>
          <p:cNvPr id="2052" name="Picture 4" descr="C:\Comparto\2017\power_evert\vidal-nard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15764"/>
            <a:ext cx="69342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00392" cy="504057"/>
          </a:xfrm>
        </p:spPr>
        <p:txBody>
          <a:bodyPr>
            <a:noAutofit/>
          </a:bodyPr>
          <a:lstStyle/>
          <a:p>
            <a:pPr algn="l"/>
            <a:r>
              <a:rPr lang="es-ES" sz="3600" b="1" dirty="0" smtClean="0">
                <a:latin typeface="DIN Next Rounded LT Pro" pitchFamily="34" charset="0"/>
              </a:rPr>
              <a:t>Objetivo en común</a:t>
            </a:r>
            <a:endParaRPr lang="es-ES" sz="3600" b="1" dirty="0">
              <a:latin typeface="DIN Next Rounded LT Pro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395536" y="836711"/>
            <a:ext cx="4480655" cy="172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416918" y="2791589"/>
            <a:ext cx="5400040" cy="493395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401291" y="3448794"/>
            <a:ext cx="5400040" cy="12763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8" y="4975448"/>
            <a:ext cx="6286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37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72008" y="98868"/>
            <a:ext cx="9036496" cy="6714508"/>
            <a:chOff x="53426" y="107833"/>
            <a:chExt cx="9036496" cy="6714508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1"/>
            <a:stretch/>
          </p:blipFill>
          <p:spPr>
            <a:xfrm>
              <a:off x="53426" y="107833"/>
              <a:ext cx="9036496" cy="6714508"/>
            </a:xfrm>
            <a:prstGeom prst="rect">
              <a:avLst/>
            </a:prstGeom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395536" y="6165304"/>
              <a:ext cx="6048672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Subsecretaría Social de Tierras, Urbanismo y Vivienda</a:t>
              </a:r>
            </a:p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Ministerio de Infraestructura y Servicios Públicos</a:t>
              </a:r>
              <a:endParaRPr lang="es-AR" sz="1200" dirty="0">
                <a:solidFill>
                  <a:schemeClr val="bg1">
                    <a:lumMod val="50000"/>
                  </a:schemeClr>
                </a:solidFill>
                <a:latin typeface="DIN Next Rounded LT Pro" pitchFamily="34" charset="0"/>
                <a:ea typeface="+mj-ea"/>
                <a:cs typeface="Calibri" pitchFamily="34" charset="0"/>
              </a:endParaRPr>
            </a:p>
          </p:txBody>
        </p:sp>
      </p:grpSp>
      <p:pic>
        <p:nvPicPr>
          <p:cNvPr id="3075" name="Picture 3" descr="C:\Comparto\2017\power_evert\_DSC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790610" cy="54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23528" y="3933056"/>
            <a:ext cx="561662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395536" y="4005064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dirty="0" smtClean="0">
                <a:solidFill>
                  <a:schemeClr val="accent3"/>
                </a:solidFill>
                <a:latin typeface="DIN Next Rounded LT Pro" pitchFamily="34" charset="0"/>
              </a:rPr>
              <a:t>“Detrás de cada expediente hay una familia esperando cumplir</a:t>
            </a:r>
            <a:br>
              <a:rPr lang="es-ES" sz="3000" b="1" dirty="0" smtClean="0">
                <a:solidFill>
                  <a:schemeClr val="accent3"/>
                </a:solidFill>
                <a:latin typeface="DIN Next Rounded LT Pro" pitchFamily="34" charset="0"/>
              </a:rPr>
            </a:br>
            <a:r>
              <a:rPr lang="es-ES" sz="3000" b="1" dirty="0" smtClean="0">
                <a:solidFill>
                  <a:schemeClr val="accent3"/>
                </a:solidFill>
                <a:latin typeface="DIN Next Rounded LT Pro" pitchFamily="34" charset="0"/>
              </a:rPr>
              <a:t>su sueño”</a:t>
            </a:r>
          </a:p>
        </p:txBody>
      </p:sp>
    </p:spTree>
    <p:extLst>
      <p:ext uri="{BB962C8B-B14F-4D97-AF65-F5344CB8AC3E}">
        <p14:creationId xmlns:p14="http://schemas.microsoft.com/office/powerpoint/2010/main" val="434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72008" y="98868"/>
            <a:ext cx="9036496" cy="6714508"/>
            <a:chOff x="53426" y="107833"/>
            <a:chExt cx="9036496" cy="6714508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1"/>
            <a:stretch/>
          </p:blipFill>
          <p:spPr>
            <a:xfrm>
              <a:off x="53426" y="107833"/>
              <a:ext cx="9036496" cy="6714508"/>
            </a:xfrm>
            <a:prstGeom prst="rect">
              <a:avLst/>
            </a:prstGeom>
          </p:spPr>
        </p:pic>
        <p:sp>
          <p:nvSpPr>
            <p:cNvPr id="6" name="2 Subtítulo"/>
            <p:cNvSpPr txBox="1">
              <a:spLocks/>
            </p:cNvSpPr>
            <p:nvPr/>
          </p:nvSpPr>
          <p:spPr>
            <a:xfrm>
              <a:off x="395536" y="6165304"/>
              <a:ext cx="6048672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Subsecretaría Social de Tierras, Urbanismo y Vivienda</a:t>
              </a:r>
            </a:p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Ministerio de Infraestructura y Servicios Públicos</a:t>
              </a:r>
              <a:endParaRPr lang="es-AR" sz="1200" dirty="0">
                <a:solidFill>
                  <a:schemeClr val="bg1">
                    <a:lumMod val="50000"/>
                  </a:schemeClr>
                </a:solidFill>
                <a:latin typeface="DIN Next Rounded LT Pro" pitchFamily="34" charset="0"/>
                <a:ea typeface="+mj-ea"/>
                <a:cs typeface="Calibri" pitchFamily="34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1691680" y="256490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latin typeface="DIN Next Rounded LT Pro" pitchFamily="34" charset="0"/>
              </a:rPr>
              <a:t>Muchas gracias.</a:t>
            </a:r>
            <a:endParaRPr lang="es-AR" sz="3600" b="1" dirty="0">
              <a:latin typeface="DIN Next Rounded LT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Comparto\2016\power_butera\inici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12075" cy="57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omparto\2016\power_butera\inici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" y="0"/>
            <a:ext cx="9200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/>
          <a:stretch/>
        </p:blipFill>
        <p:spPr>
          <a:xfrm>
            <a:off x="53426" y="107833"/>
            <a:ext cx="9036496" cy="6714508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764704"/>
            <a:ext cx="6400800" cy="48740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DIN Next Rounded LT Pro" pitchFamily="34" charset="0"/>
              </a:rPr>
              <a:t>Regularización </a:t>
            </a:r>
            <a:r>
              <a:rPr lang="es-ES" b="1" dirty="0" err="1" smtClean="0">
                <a:solidFill>
                  <a:schemeClr val="tx1"/>
                </a:solidFill>
                <a:latin typeface="DIN Next Rounded LT Pro" pitchFamily="34" charset="0"/>
              </a:rPr>
              <a:t>Dominial</a:t>
            </a:r>
            <a:r>
              <a:rPr lang="es-ES" b="1" dirty="0" smtClean="0">
                <a:solidFill>
                  <a:schemeClr val="tx1"/>
                </a:solidFill>
                <a:latin typeface="DIN Next Rounded LT Pro" pitchFamily="34" charset="0"/>
              </a:rPr>
              <a:t>: </a:t>
            </a:r>
          </a:p>
          <a:p>
            <a:r>
              <a:rPr lang="es-ES" dirty="0" smtClean="0">
                <a:solidFill>
                  <a:schemeClr val="tx1"/>
                </a:solidFill>
                <a:latin typeface="DIN Next Rounded LT Pro" pitchFamily="34" charset="0"/>
              </a:rPr>
              <a:t>base de la gestión 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pPr algn="l"/>
            <a:r>
              <a:rPr lang="es-ES" sz="2800" dirty="0" err="1" smtClean="0">
                <a:solidFill>
                  <a:schemeClr val="tx1"/>
                </a:solidFill>
                <a:latin typeface="DIN Next Rounded LT Pro" pitchFamily="34" charset="0"/>
              </a:rPr>
              <a:t>Evert</a:t>
            </a:r>
            <a:r>
              <a:rPr lang="es-ES" sz="2800" dirty="0" smtClean="0">
                <a:solidFill>
                  <a:schemeClr val="tx1"/>
                </a:solidFill>
                <a:latin typeface="DIN Next Rounded LT Pro" pitchFamily="34" charset="0"/>
              </a:rPr>
              <a:t> Van </a:t>
            </a:r>
            <a:r>
              <a:rPr lang="es-ES" sz="2800" dirty="0" err="1" smtClean="0">
                <a:solidFill>
                  <a:schemeClr val="tx1"/>
                </a:solidFill>
                <a:latin typeface="DIN Next Rounded LT Pro" pitchFamily="34" charset="0"/>
              </a:rPr>
              <a:t>Tooren</a:t>
            </a:r>
            <a:r>
              <a:rPr lang="es-ES" sz="2800" dirty="0" smtClean="0">
                <a:solidFill>
                  <a:schemeClr val="tx1"/>
                </a:solidFill>
                <a:latin typeface="DIN Next Rounded LT Pro" pitchFamily="34" charset="0"/>
              </a:rPr>
              <a:t>. Subsecretario.</a:t>
            </a:r>
          </a:p>
          <a:p>
            <a:pPr algn="l"/>
            <a:r>
              <a:rPr lang="es-ES" sz="2400" dirty="0" smtClean="0">
                <a:solidFill>
                  <a:schemeClr val="tx1"/>
                </a:solidFill>
                <a:latin typeface="DIN Next Rounded LT Pro" pitchFamily="34" charset="0"/>
              </a:rPr>
              <a:t>La Plata 21 de Septiembre de 2017</a:t>
            </a:r>
            <a:endParaRPr lang="es-ES" sz="2400" dirty="0">
              <a:solidFill>
                <a:schemeClr val="tx1"/>
              </a:solidFill>
              <a:latin typeface="DIN Next Rounded LT Pro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95536" y="6165304"/>
            <a:ext cx="604867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1200" dirty="0" smtClean="0">
                <a:solidFill>
                  <a:schemeClr val="bg1">
                    <a:lumMod val="50000"/>
                  </a:schemeClr>
                </a:solidFill>
                <a:latin typeface="DIN Next Rounded LT Pro" pitchFamily="34" charset="0"/>
                <a:ea typeface="+mj-ea"/>
                <a:cs typeface="Calibri" pitchFamily="34" charset="0"/>
              </a:rPr>
              <a:t>Subsecretaría Social de Tierras, Urbanismo y Vivienda</a:t>
            </a:r>
          </a:p>
          <a:p>
            <a:pPr algn="l"/>
            <a:r>
              <a:rPr lang="es-AR" sz="1200" dirty="0" smtClean="0">
                <a:solidFill>
                  <a:schemeClr val="bg1">
                    <a:lumMod val="50000"/>
                  </a:schemeClr>
                </a:solidFill>
                <a:latin typeface="DIN Next Rounded LT Pro" pitchFamily="34" charset="0"/>
                <a:ea typeface="+mj-ea"/>
                <a:cs typeface="Calibri" pitchFamily="34" charset="0"/>
              </a:rPr>
              <a:t>Ministerio de Infraestructura y Servicios Públicos</a:t>
            </a:r>
            <a:endParaRPr lang="es-AR" sz="1200" dirty="0">
              <a:solidFill>
                <a:schemeClr val="bg1">
                  <a:lumMod val="50000"/>
                </a:schemeClr>
              </a:solidFill>
              <a:latin typeface="DIN Next Rounded LT Pro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53426" y="107833"/>
            <a:ext cx="9036496" cy="6714508"/>
            <a:chOff x="53426" y="107833"/>
            <a:chExt cx="9036496" cy="6714508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1"/>
            <a:stretch/>
          </p:blipFill>
          <p:spPr>
            <a:xfrm>
              <a:off x="53426" y="107833"/>
              <a:ext cx="9036496" cy="6714508"/>
            </a:xfrm>
            <a:prstGeom prst="rect">
              <a:avLst/>
            </a:prstGeom>
          </p:spPr>
        </p:pic>
        <p:sp>
          <p:nvSpPr>
            <p:cNvPr id="5" name="2 Subtítulo"/>
            <p:cNvSpPr txBox="1">
              <a:spLocks/>
            </p:cNvSpPr>
            <p:nvPr/>
          </p:nvSpPr>
          <p:spPr>
            <a:xfrm>
              <a:off x="395536" y="6165304"/>
              <a:ext cx="6048672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Subsecretaría Social de Tierras, Urbanismo y Vivienda</a:t>
              </a:r>
            </a:p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Ministerio de Infraestructura y Servicios Públicos</a:t>
              </a:r>
              <a:endParaRPr lang="es-AR" sz="1200" dirty="0">
                <a:solidFill>
                  <a:schemeClr val="bg1">
                    <a:lumMod val="50000"/>
                  </a:schemeClr>
                </a:solidFill>
                <a:latin typeface="DIN Next Rounded LT Pro" pitchFamily="34" charset="0"/>
                <a:ea typeface="+mj-ea"/>
                <a:cs typeface="Calibri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00392" cy="360040"/>
          </a:xfrm>
        </p:spPr>
        <p:txBody>
          <a:bodyPr>
            <a:noAutofit/>
          </a:bodyPr>
          <a:lstStyle/>
          <a:p>
            <a:pPr algn="l"/>
            <a:r>
              <a:rPr lang="es-ES" sz="3600" b="1" dirty="0" err="1" smtClean="0">
                <a:latin typeface="DIN Next Rounded LT Pro" pitchFamily="34" charset="0"/>
              </a:rPr>
              <a:t>Evert</a:t>
            </a:r>
            <a:r>
              <a:rPr lang="es-ES" sz="3600" b="1" dirty="0" smtClean="0">
                <a:latin typeface="DIN Next Rounded LT Pro" pitchFamily="34" charset="0"/>
              </a:rPr>
              <a:t> Van </a:t>
            </a:r>
            <a:r>
              <a:rPr lang="es-ES" sz="3600" b="1" dirty="0" err="1" smtClean="0">
                <a:latin typeface="DIN Next Rounded LT Pro" pitchFamily="34" charset="0"/>
              </a:rPr>
              <a:t>Tooren</a:t>
            </a:r>
            <a:endParaRPr lang="es-ES" sz="3600" b="1" dirty="0">
              <a:latin typeface="DIN Next Rounded LT Pro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124744"/>
            <a:ext cx="6400800" cy="5018112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38 años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Licenciado </a:t>
            </a:r>
            <a:r>
              <a:rPr lang="es-ES" sz="2100" dirty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en </a:t>
            </a: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Economía </a:t>
            </a:r>
            <a:r>
              <a:rPr lang="es-ES" sz="2100" dirty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egresado de la Universidad de Buenos </a:t>
            </a: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Aires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Nacido en </a:t>
            </a:r>
            <a:r>
              <a:rPr lang="es-ES" sz="2100" dirty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Esteban </a:t>
            </a: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Echeverría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Padre </a:t>
            </a:r>
            <a:r>
              <a:rPr lang="es-ES" sz="2100" dirty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de tres hijos: </a:t>
            </a: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Emma (7), </a:t>
            </a:r>
            <a:r>
              <a:rPr lang="es-ES" sz="2100" dirty="0" err="1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Ambar</a:t>
            </a: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 (5) </a:t>
            </a:r>
            <a:r>
              <a:rPr lang="es-ES" sz="2100" dirty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y Felipe </a:t>
            </a: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(</a:t>
            </a:r>
            <a:r>
              <a:rPr lang="es-ES" sz="2100" dirty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1</a:t>
            </a: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Mas </a:t>
            </a:r>
            <a:r>
              <a:rPr lang="es-ES" sz="2100" dirty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de </a:t>
            </a: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15 </a:t>
            </a:r>
            <a:r>
              <a:rPr lang="es-ES" sz="2100" dirty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años trabajando en </a:t>
            </a: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política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Experiencia </a:t>
            </a:r>
            <a:r>
              <a:rPr lang="es-ES" sz="2100" dirty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anterior: Administrador del Instituto de la Vivienda de la Provincia de Buenos Aires (Diciembre del 2015 – Abril </a:t>
            </a: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2017)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Actualmente </a:t>
            </a:r>
            <a:r>
              <a:rPr lang="es-ES" sz="2100" dirty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a cargo de la Subsecretaria Social de Tierras, Urbanismo y Vivienda desde Mayo del 2017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92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53426" y="107833"/>
            <a:ext cx="9036496" cy="6714508"/>
            <a:chOff x="53426" y="107833"/>
            <a:chExt cx="9036496" cy="6714508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1"/>
            <a:stretch/>
          </p:blipFill>
          <p:spPr>
            <a:xfrm>
              <a:off x="53426" y="107833"/>
              <a:ext cx="9036496" cy="6714508"/>
            </a:xfrm>
            <a:prstGeom prst="rect">
              <a:avLst/>
            </a:prstGeom>
          </p:spPr>
        </p:pic>
        <p:sp>
          <p:nvSpPr>
            <p:cNvPr id="6" name="2 Subtítulo"/>
            <p:cNvSpPr txBox="1">
              <a:spLocks/>
            </p:cNvSpPr>
            <p:nvPr/>
          </p:nvSpPr>
          <p:spPr>
            <a:xfrm>
              <a:off x="395536" y="6165304"/>
              <a:ext cx="6048672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Subsecretaría Social de Tierras, Urbanismo y Vivienda</a:t>
              </a:r>
            </a:p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Ministerio de Infraestructura y Servicios Públicos</a:t>
              </a:r>
              <a:endParaRPr lang="es-AR" sz="1200" dirty="0">
                <a:solidFill>
                  <a:schemeClr val="bg1">
                    <a:lumMod val="50000"/>
                  </a:schemeClr>
                </a:solidFill>
                <a:latin typeface="DIN Next Rounded LT Pro" pitchFamily="34" charset="0"/>
                <a:ea typeface="+mj-ea"/>
                <a:cs typeface="Calibri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00392" cy="72007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" sz="3200" b="1" dirty="0" smtClean="0">
                <a:latin typeface="DIN Next Rounded LT Pro" pitchFamily="34" charset="0"/>
              </a:rPr>
              <a:t>Tres ejes fundamentales de Gestión</a:t>
            </a:r>
            <a:endParaRPr lang="es-ES" sz="3200" b="1" dirty="0">
              <a:latin typeface="DIN Next Rounded LT Pro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1268760"/>
            <a:ext cx="6400800" cy="487409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es-ES" sz="3000" dirty="0" smtClean="0">
                <a:solidFill>
                  <a:schemeClr val="tx1"/>
                </a:solidFill>
                <a:latin typeface="DIN Next Rounded LT Pro" pitchFamily="34" charset="0"/>
              </a:rPr>
              <a:t>Urbanización de Villas y Asentamientos Precarios</a:t>
            </a:r>
          </a:p>
          <a:p>
            <a:pPr marL="457200" indent="-457200" algn="l">
              <a:buFont typeface="Wingdings" pitchFamily="2" charset="2"/>
              <a:buChar char="q"/>
            </a:pPr>
            <a:endParaRPr lang="es-ES" sz="3000" dirty="0" smtClean="0">
              <a:solidFill>
                <a:schemeClr val="tx1"/>
              </a:solidFill>
              <a:latin typeface="DIN Next Rounded LT Pro" pitchFamily="34" charset="0"/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s-ES" sz="3000" dirty="0" smtClean="0">
                <a:solidFill>
                  <a:schemeClr val="tx1"/>
                </a:solidFill>
                <a:latin typeface="DIN Next Rounded LT Pro" pitchFamily="34" charset="0"/>
              </a:rPr>
              <a:t>  Generación de Suelo Urbano</a:t>
            </a:r>
          </a:p>
          <a:p>
            <a:pPr marL="457200" indent="-457200" algn="l">
              <a:buFont typeface="Wingdings" pitchFamily="2" charset="2"/>
              <a:buChar char="q"/>
            </a:pPr>
            <a:endParaRPr lang="es-ES" sz="3000" dirty="0" smtClean="0">
              <a:solidFill>
                <a:schemeClr val="tx1"/>
              </a:solidFill>
              <a:latin typeface="DIN Next Rounded LT Pro" pitchFamily="34" charset="0"/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s-ES" sz="3000" b="1" dirty="0" smtClean="0">
                <a:solidFill>
                  <a:schemeClr val="tx1"/>
                </a:solidFill>
                <a:latin typeface="DIN Next Rounded LT Pro" pitchFamily="34" charset="0"/>
              </a:rPr>
              <a:t> Regularización </a:t>
            </a:r>
            <a:r>
              <a:rPr lang="es-ES" sz="3000" b="1" dirty="0" err="1" smtClean="0">
                <a:solidFill>
                  <a:schemeClr val="tx1"/>
                </a:solidFill>
                <a:latin typeface="DIN Next Rounded LT Pro" pitchFamily="34" charset="0"/>
              </a:rPr>
              <a:t>Dominial</a:t>
            </a:r>
            <a:endParaRPr lang="es-ES" sz="3000" b="1" dirty="0">
              <a:solidFill>
                <a:schemeClr val="tx1"/>
              </a:solidFill>
              <a:latin typeface="DIN Next Rounded LT Pro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1259632" y="3465087"/>
            <a:ext cx="6192688" cy="1584176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2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53426" y="107833"/>
            <a:ext cx="9036496" cy="6714508"/>
            <a:chOff x="53426" y="107833"/>
            <a:chExt cx="9036496" cy="6714508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1"/>
            <a:stretch/>
          </p:blipFill>
          <p:spPr>
            <a:xfrm>
              <a:off x="53426" y="107833"/>
              <a:ext cx="9036496" cy="6714508"/>
            </a:xfrm>
            <a:prstGeom prst="rect">
              <a:avLst/>
            </a:prstGeom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395536" y="6165304"/>
              <a:ext cx="6048672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Subsecretaría Social de Tierras, Urbanismo y Vivienda</a:t>
              </a:r>
            </a:p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Ministerio de Infraestructura y Servicios Públicos</a:t>
              </a:r>
              <a:endParaRPr lang="es-AR" sz="1200" dirty="0">
                <a:solidFill>
                  <a:schemeClr val="bg1">
                    <a:lumMod val="50000"/>
                  </a:schemeClr>
                </a:solidFill>
                <a:latin typeface="DIN Next Rounded LT Pro" pitchFamily="34" charset="0"/>
                <a:ea typeface="+mj-ea"/>
                <a:cs typeface="Calibri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0039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 smtClean="0">
                <a:latin typeface="DIN Next Rounded LT Pro" pitchFamily="34" charset="0"/>
              </a:rPr>
              <a:t>Objetivo: </a:t>
            </a:r>
            <a:r>
              <a:rPr lang="es-ES" dirty="0" smtClean="0">
                <a:latin typeface="DIN Next Rounded LT Pro" pitchFamily="34" charset="0"/>
              </a:rPr>
              <a:t>optimización del proceso de Escrituración Social</a:t>
            </a:r>
            <a:endParaRPr lang="es-ES" dirty="0">
              <a:latin typeface="DIN Next Rounded LT Pro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400800" cy="3528392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Incremento del honorario por escritura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DIN Next Rounded LT Pro" pitchFamily="34" charset="0"/>
                <a:cs typeface="Arial" pitchFamily="34" charset="0"/>
              </a:rPr>
              <a:t>Continuidad en el proceso de firma por parte de la SSTUV : subsecretario con fechas fijas  + delegación de firma (más de una vez por semana) + “firma móvil”</a:t>
            </a:r>
          </a:p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17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72008" y="98868"/>
            <a:ext cx="9036496" cy="6714508"/>
            <a:chOff x="53426" y="107833"/>
            <a:chExt cx="9036496" cy="6714508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1"/>
            <a:stretch/>
          </p:blipFill>
          <p:spPr>
            <a:xfrm>
              <a:off x="53426" y="107833"/>
              <a:ext cx="9036496" cy="6714508"/>
            </a:xfrm>
            <a:prstGeom prst="rect">
              <a:avLst/>
            </a:prstGeom>
          </p:spPr>
        </p:pic>
        <p:sp>
          <p:nvSpPr>
            <p:cNvPr id="12" name="2 Subtítulo"/>
            <p:cNvSpPr txBox="1">
              <a:spLocks/>
            </p:cNvSpPr>
            <p:nvPr/>
          </p:nvSpPr>
          <p:spPr>
            <a:xfrm>
              <a:off x="395536" y="6165304"/>
              <a:ext cx="6048672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Subsecretaría Social de Tierras, Urbanismo y Vivienda</a:t>
              </a:r>
            </a:p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Ministerio de Infraestructura y Servicios Públicos</a:t>
              </a:r>
              <a:endParaRPr lang="es-AR" sz="1200" dirty="0">
                <a:solidFill>
                  <a:schemeClr val="bg1">
                    <a:lumMod val="50000"/>
                  </a:schemeClr>
                </a:solidFill>
                <a:latin typeface="DIN Next Rounded LT Pro" pitchFamily="34" charset="0"/>
                <a:ea typeface="+mj-ea"/>
                <a:cs typeface="Calibri" pitchFamily="34" charset="0"/>
              </a:endParaRPr>
            </a:p>
          </p:txBody>
        </p:sp>
      </p:grpSp>
      <p:sp>
        <p:nvSpPr>
          <p:cNvPr id="6" name="2 Subtítulo"/>
          <p:cNvSpPr txBox="1">
            <a:spLocks/>
          </p:cNvSpPr>
          <p:nvPr/>
        </p:nvSpPr>
        <p:spPr>
          <a:xfrm>
            <a:off x="899592" y="1916832"/>
            <a:ext cx="727280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 smtClean="0">
                <a:latin typeface="DIN Next Rounded LT Pro" pitchFamily="34" charset="0"/>
                <a:cs typeface="Arial" pitchFamily="34" charset="0"/>
              </a:rPr>
              <a:t>Implementación de un sistema informático propio de la SSTUV</a:t>
            </a:r>
          </a:p>
          <a:p>
            <a:r>
              <a:rPr lang="es-ES" sz="2800" dirty="0" smtClean="0">
                <a:latin typeface="DIN Next Rounded LT Pro" pitchFamily="34" charset="0"/>
                <a:cs typeface="Arial" pitchFamily="34" charset="0"/>
              </a:rPr>
              <a:t>Articulación con otros organismos claves dentro del proceso: Registro de la propiedad, ARBA, Consejo Profesional de Agrimensura, </a:t>
            </a:r>
            <a:r>
              <a:rPr lang="es-ES" sz="2800" dirty="0" err="1" smtClean="0">
                <a:latin typeface="DIN Next Rounded LT Pro" pitchFamily="34" charset="0"/>
                <a:cs typeface="Arial" pitchFamily="34" charset="0"/>
              </a:rPr>
              <a:t>Camara</a:t>
            </a:r>
            <a:r>
              <a:rPr lang="es-ES" sz="2800" dirty="0" smtClean="0">
                <a:latin typeface="DIN Next Rounded LT Pro" pitchFamily="34" charset="0"/>
                <a:cs typeface="Arial" pitchFamily="34" charset="0"/>
              </a:rPr>
              <a:t> electoral, </a:t>
            </a:r>
            <a:r>
              <a:rPr lang="es-ES" sz="2800" dirty="0" err="1" smtClean="0">
                <a:latin typeface="DIN Next Rounded LT Pro" pitchFamily="34" charset="0"/>
                <a:cs typeface="Arial" pitchFamily="34" charset="0"/>
              </a:rPr>
              <a:t>etc</a:t>
            </a:r>
            <a:endParaRPr lang="es-ES" sz="2800" dirty="0" smtClean="0">
              <a:latin typeface="DIN Next Rounded LT Pro" pitchFamily="34" charset="0"/>
              <a:cs typeface="Arial" pitchFamily="34" charset="0"/>
            </a:endParaRPr>
          </a:p>
          <a:p>
            <a:r>
              <a:rPr lang="es-ES" sz="2800" dirty="0" smtClean="0">
                <a:latin typeface="DIN Next Rounded LT Pro" pitchFamily="34" charset="0"/>
                <a:cs typeface="Arial" pitchFamily="34" charset="0"/>
              </a:rPr>
              <a:t>Otros</a:t>
            </a:r>
          </a:p>
          <a:p>
            <a:pPr marL="457200" indent="-457200">
              <a:buFont typeface="Wingdings" pitchFamily="2" charset="2"/>
              <a:buChar char="ü"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683568" y="404664"/>
            <a:ext cx="770039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DIN Next Rounded LT Pro" pitchFamily="34" charset="0"/>
              </a:rPr>
              <a:t>Objetivo: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DIN Next Rounded LT Pro" pitchFamily="34" charset="0"/>
              </a:rPr>
              <a:t>optimización del proceso de escrituración Social</a:t>
            </a:r>
            <a:endParaRPr lang="es-ES" dirty="0">
              <a:solidFill>
                <a:schemeClr val="bg1">
                  <a:lumMod val="50000"/>
                </a:schemeClr>
              </a:solidFill>
              <a:latin typeface="DIN Next Rounded LT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72008" y="98868"/>
            <a:ext cx="9036496" cy="6714508"/>
            <a:chOff x="53426" y="107833"/>
            <a:chExt cx="9036496" cy="6714508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1"/>
            <a:stretch/>
          </p:blipFill>
          <p:spPr>
            <a:xfrm>
              <a:off x="53426" y="107833"/>
              <a:ext cx="9036496" cy="6714508"/>
            </a:xfrm>
            <a:prstGeom prst="rect">
              <a:avLst/>
            </a:prstGeom>
          </p:spPr>
        </p:pic>
        <p:sp>
          <p:nvSpPr>
            <p:cNvPr id="17" name="2 Subtítulo"/>
            <p:cNvSpPr txBox="1">
              <a:spLocks/>
            </p:cNvSpPr>
            <p:nvPr/>
          </p:nvSpPr>
          <p:spPr>
            <a:xfrm>
              <a:off x="395536" y="6165304"/>
              <a:ext cx="6048672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Subsecretaría Social de Tierras, Urbanismo y Vivienda</a:t>
              </a:r>
            </a:p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Ministerio de Infraestructura y Servicios Públicos</a:t>
              </a:r>
              <a:endParaRPr lang="es-AR" sz="1200" dirty="0">
                <a:solidFill>
                  <a:schemeClr val="bg1">
                    <a:lumMod val="50000"/>
                  </a:schemeClr>
                </a:solidFill>
                <a:latin typeface="DIN Next Rounded LT Pro" pitchFamily="34" charset="0"/>
                <a:ea typeface="+mj-ea"/>
                <a:cs typeface="Calibri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00392" cy="360040"/>
          </a:xfrm>
        </p:spPr>
        <p:txBody>
          <a:bodyPr>
            <a:noAutofit/>
          </a:bodyPr>
          <a:lstStyle/>
          <a:p>
            <a:pPr algn="l"/>
            <a:r>
              <a:rPr lang="es-ES" sz="3400" b="1" dirty="0" smtClean="0">
                <a:latin typeface="DIN Next Rounded LT Pro" pitchFamily="34" charset="0"/>
              </a:rPr>
              <a:t>Para cumplir </a:t>
            </a:r>
            <a:r>
              <a:rPr lang="es-ES" sz="3400" b="1" smtClean="0">
                <a:latin typeface="DIN Next Rounded LT Pro" pitchFamily="34" charset="0"/>
              </a:rPr>
              <a:t>el objetivo</a:t>
            </a:r>
            <a:r>
              <a:rPr lang="es-ES" sz="3400" b="1" dirty="0" smtClean="0">
                <a:latin typeface="DIN Next Rounded LT Pro" pitchFamily="34" charset="0"/>
              </a:rPr>
              <a:t>…</a:t>
            </a:r>
            <a:endParaRPr lang="es-ES" sz="3400" b="1" dirty="0">
              <a:latin typeface="DIN Next Rounded LT Pro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124744"/>
            <a:ext cx="6400800" cy="472716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                                                          </a:t>
            </a:r>
          </a:p>
          <a:p>
            <a:pPr algn="l"/>
            <a:endParaRPr lang="es-ES" dirty="0">
              <a:solidFill>
                <a:schemeClr val="tx1"/>
              </a:solidFill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dirty="0">
              <a:solidFill>
                <a:schemeClr val="tx1"/>
              </a:solidFill>
            </a:endParaRP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           </a:t>
            </a:r>
          </a:p>
          <a:p>
            <a:pPr algn="l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25" y="935755"/>
            <a:ext cx="2397895" cy="101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3264710" y="1922368"/>
            <a:ext cx="1561884" cy="435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b="1" dirty="0" smtClean="0">
                <a:solidFill>
                  <a:srgbClr val="92D050"/>
                </a:solidFill>
                <a:latin typeface="DIN Next Rounded LT Pro" pitchFamily="34" charset="0"/>
              </a:rPr>
              <a:t>+</a:t>
            </a:r>
            <a:endParaRPr lang="es-ES" sz="7200" b="1" dirty="0">
              <a:solidFill>
                <a:srgbClr val="92D050"/>
              </a:solidFill>
              <a:latin typeface="DIN Next Rounded LT Pro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88" y="1844824"/>
            <a:ext cx="1571868" cy="153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3347864" y="2570440"/>
            <a:ext cx="1956524" cy="435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Rounded LT Pro" pitchFamily="34" charset="0"/>
              </a:rPr>
              <a:t>Municipios</a:t>
            </a:r>
            <a:endParaRPr lang="es-ES" sz="2600" b="1" dirty="0">
              <a:solidFill>
                <a:schemeClr val="tx1">
                  <a:lumMod val="65000"/>
                  <a:lumOff val="35000"/>
                </a:schemeClr>
              </a:solidFill>
              <a:latin typeface="DIN Next Rounded LT Pro" pitchFamily="34" charset="0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3264710" y="3140968"/>
            <a:ext cx="1561884" cy="435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b="1" dirty="0" smtClean="0">
                <a:solidFill>
                  <a:srgbClr val="92D050"/>
                </a:solidFill>
                <a:latin typeface="DIN Next Rounded LT Pro" pitchFamily="34" charset="0"/>
              </a:rPr>
              <a:t>+</a:t>
            </a:r>
            <a:endParaRPr lang="es-ES" sz="7200" b="1" dirty="0">
              <a:solidFill>
                <a:srgbClr val="92D050"/>
              </a:solidFill>
              <a:latin typeface="DIN Next Rounded LT Pro" pitchFamily="34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93" y="3501008"/>
            <a:ext cx="2465919" cy="98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1 Título"/>
          <p:cNvSpPr txBox="1">
            <a:spLocks/>
          </p:cNvSpPr>
          <p:nvPr/>
        </p:nvSpPr>
        <p:spPr>
          <a:xfrm>
            <a:off x="3271762" y="3789040"/>
            <a:ext cx="1561884" cy="43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Rounded LT Pro" pitchFamily="34" charset="0"/>
              </a:rPr>
              <a:t> Notarios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DIN Next Rounded LT Pro" pitchFamily="34" charset="0"/>
            </a:endParaRPr>
          </a:p>
        </p:txBody>
      </p:sp>
      <p:sp>
        <p:nvSpPr>
          <p:cNvPr id="26" name="25 Cerrar llave"/>
          <p:cNvSpPr/>
          <p:nvPr/>
        </p:nvSpPr>
        <p:spPr>
          <a:xfrm rot="5400000">
            <a:off x="4067944" y="1772816"/>
            <a:ext cx="720080" cy="6336704"/>
          </a:xfrm>
          <a:prstGeom prst="rightBrace">
            <a:avLst>
              <a:gd name="adj1" fmla="val 75000"/>
              <a:gd name="adj2" fmla="val 50150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8494"/>
            <a:ext cx="2736304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1 Título"/>
          <p:cNvSpPr txBox="1">
            <a:spLocks/>
          </p:cNvSpPr>
          <p:nvPr/>
        </p:nvSpPr>
        <p:spPr>
          <a:xfrm>
            <a:off x="2483768" y="5373216"/>
            <a:ext cx="4021300" cy="478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 smtClean="0">
                <a:latin typeface="DIN Next Rounded LT Pro" pitchFamily="34" charset="0"/>
              </a:rPr>
              <a:t>Un solo equipo</a:t>
            </a:r>
            <a:endParaRPr lang="es-ES" sz="3000" dirty="0">
              <a:latin typeface="DIN Next Rounded LT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  <p:bldP spid="22" grpId="0"/>
      <p:bldP spid="23" grpId="0"/>
      <p:bldP spid="25" grpId="0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72008" y="98868"/>
            <a:ext cx="9036496" cy="6714508"/>
            <a:chOff x="53426" y="107833"/>
            <a:chExt cx="9036496" cy="6714508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1"/>
            <a:stretch/>
          </p:blipFill>
          <p:spPr>
            <a:xfrm>
              <a:off x="53426" y="107833"/>
              <a:ext cx="9036496" cy="6714508"/>
            </a:xfrm>
            <a:prstGeom prst="rect">
              <a:avLst/>
            </a:prstGeom>
          </p:spPr>
        </p:pic>
        <p:sp>
          <p:nvSpPr>
            <p:cNvPr id="7" name="2 Subtítulo"/>
            <p:cNvSpPr txBox="1">
              <a:spLocks/>
            </p:cNvSpPr>
            <p:nvPr/>
          </p:nvSpPr>
          <p:spPr>
            <a:xfrm>
              <a:off x="395536" y="6165304"/>
              <a:ext cx="6048672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Subsecretaría Social de Tierras, Urbanismo y Vivienda</a:t>
              </a:r>
            </a:p>
            <a:p>
              <a:pPr algn="l"/>
              <a:r>
                <a:rPr lang="es-AR" sz="1200" dirty="0" smtClean="0">
                  <a:solidFill>
                    <a:schemeClr val="bg1">
                      <a:lumMod val="50000"/>
                    </a:schemeClr>
                  </a:solidFill>
                  <a:latin typeface="DIN Next Rounded LT Pro" pitchFamily="34" charset="0"/>
                  <a:ea typeface="+mj-ea"/>
                  <a:cs typeface="Calibri" pitchFamily="34" charset="0"/>
                </a:rPr>
                <a:t>Ministerio de Infraestructura y Servicios Públicos</a:t>
              </a:r>
              <a:endParaRPr lang="es-AR" sz="1200" dirty="0">
                <a:solidFill>
                  <a:schemeClr val="bg1">
                    <a:lumMod val="50000"/>
                  </a:schemeClr>
                </a:solidFill>
                <a:latin typeface="DIN Next Rounded LT Pro" pitchFamily="34" charset="0"/>
                <a:ea typeface="+mj-ea"/>
                <a:cs typeface="Calibri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00392" cy="36004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 smtClean="0">
                <a:latin typeface="DIN Next Rounded LT Pro" pitchFamily="34" charset="0"/>
              </a:rPr>
              <a:t>El trabajo en equipo implica…</a:t>
            </a:r>
            <a:endParaRPr lang="es-ES" b="1" dirty="0">
              <a:latin typeface="DIN Next Rounded LT Pro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7031"/>
            <a:ext cx="2100432" cy="197844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124744"/>
            <a:ext cx="6832848" cy="4752528"/>
          </a:xfrm>
        </p:spPr>
        <p:txBody>
          <a:bodyPr>
            <a:normAutofit/>
          </a:bodyPr>
          <a:lstStyle/>
          <a:p>
            <a:pPr marL="571500" indent="-571500" algn="l">
              <a:buFont typeface="+mj-lt"/>
              <a:buAutoNum type="romanUcPeriod"/>
            </a:pPr>
            <a:r>
              <a:rPr lang="es-ES" sz="3000" dirty="0" smtClean="0">
                <a:solidFill>
                  <a:schemeClr val="tx1"/>
                </a:solidFill>
                <a:latin typeface="DIN Next Rounded LT Pro" pitchFamily="34" charset="0"/>
              </a:rPr>
              <a:t>Evangelización de la ley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s-ES" sz="3000" dirty="0" smtClean="0">
                <a:solidFill>
                  <a:schemeClr val="tx1"/>
                </a:solidFill>
                <a:latin typeface="DIN Next Rounded LT Pro" pitchFamily="34" charset="0"/>
              </a:rPr>
              <a:t>Participación activa en Operativos de toma de tramites : Regularización y Consolidación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s-ES" sz="3000" dirty="0" smtClean="0">
                <a:solidFill>
                  <a:schemeClr val="tx1"/>
                </a:solidFill>
                <a:latin typeface="DIN Next Rounded LT Pro" pitchFamily="34" charset="0"/>
              </a:rPr>
              <a:t>Colaboración en Relevamientos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s-ES" sz="3000" dirty="0" smtClean="0">
                <a:solidFill>
                  <a:schemeClr val="tx1"/>
                </a:solidFill>
                <a:latin typeface="DIN Next Rounded LT Pro" pitchFamily="34" charset="0"/>
              </a:rPr>
              <a:t>Compromiso por parte de todos</a:t>
            </a:r>
            <a:br>
              <a:rPr lang="es-ES" sz="3000" dirty="0" smtClean="0">
                <a:solidFill>
                  <a:schemeClr val="tx1"/>
                </a:solidFill>
                <a:latin typeface="DIN Next Rounded LT Pro" pitchFamily="34" charset="0"/>
              </a:rPr>
            </a:br>
            <a:r>
              <a:rPr lang="es-ES" sz="3000" dirty="0" smtClean="0">
                <a:solidFill>
                  <a:schemeClr val="tx1"/>
                </a:solidFill>
                <a:latin typeface="DIN Next Rounded LT Pro" pitchFamily="34" charset="0"/>
              </a:rPr>
              <a:t>los actores en cumplir con su </a:t>
            </a:r>
            <a:br>
              <a:rPr lang="es-ES" sz="3000" dirty="0" smtClean="0">
                <a:solidFill>
                  <a:schemeClr val="tx1"/>
                </a:solidFill>
                <a:latin typeface="DIN Next Rounded LT Pro" pitchFamily="34" charset="0"/>
              </a:rPr>
            </a:br>
            <a:r>
              <a:rPr lang="es-ES" sz="3000" dirty="0" smtClean="0">
                <a:solidFill>
                  <a:schemeClr val="tx1"/>
                </a:solidFill>
                <a:latin typeface="DIN Next Rounded LT Pro" pitchFamily="34" charset="0"/>
              </a:rPr>
              <a:t>tarea y deber SOCIAL</a:t>
            </a:r>
          </a:p>
          <a:p>
            <a:pPr marL="571500" indent="-571500" algn="l">
              <a:buFont typeface="+mj-lt"/>
              <a:buAutoNum type="romanUcPeriod"/>
            </a:pP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413</Words>
  <Application>Microsoft Office PowerPoint</Application>
  <PresentationFormat>Presentación en pantalla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Evert Van Tooren</vt:lpstr>
      <vt:lpstr>Tres ejes fundamentales de Gestión</vt:lpstr>
      <vt:lpstr>Objetivo: optimización del proceso de Escrituración Social</vt:lpstr>
      <vt:lpstr>Presentación de PowerPoint</vt:lpstr>
      <vt:lpstr>Para cumplir el objetivo…</vt:lpstr>
      <vt:lpstr>El trabajo en equipo implica…</vt:lpstr>
      <vt:lpstr>Objetivo en común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46</cp:revision>
  <dcterms:created xsi:type="dcterms:W3CDTF">2017-09-09T14:27:50Z</dcterms:created>
  <dcterms:modified xsi:type="dcterms:W3CDTF">2017-09-11T19:08:44Z</dcterms:modified>
</cp:coreProperties>
</file>