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405" r:id="rId3"/>
    <p:sldId id="414" r:id="rId4"/>
    <p:sldId id="258" r:id="rId5"/>
    <p:sldId id="408" r:id="rId6"/>
    <p:sldId id="411" r:id="rId7"/>
    <p:sldId id="407" r:id="rId8"/>
    <p:sldId id="413" r:id="rId9"/>
    <p:sldId id="410" r:id="rId10"/>
    <p:sldId id="289" r:id="rId11"/>
    <p:sldId id="409" r:id="rId12"/>
    <p:sldId id="41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7"/>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A17621-76AF-452E-A5D6-808C394EDDAB}" type="datetimeFigureOut">
              <a:rPr lang="en-US" smtClean="0"/>
              <a:t>7/22/2025</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8B4178-A393-44C2-9CBA-380A6C29B6F0}" type="slidenum">
              <a:rPr lang="en-US" smtClean="0"/>
              <a:t>‹Nº›</a:t>
            </a:fld>
            <a:endParaRPr lang="en-US"/>
          </a:p>
        </p:txBody>
      </p:sp>
    </p:spTree>
    <p:extLst>
      <p:ext uri="{BB962C8B-B14F-4D97-AF65-F5344CB8AC3E}">
        <p14:creationId xmlns:p14="http://schemas.microsoft.com/office/powerpoint/2010/main" val="2050849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MX"/>
              <a:t>Haz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7/22/2025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7/22/2025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MX"/>
              <a:t>Haz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7/22/2025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7/22/2025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7/22/2025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868836-0407-5BF2-58BF-84BDED5EE2BC}"/>
              </a:ext>
            </a:extLst>
          </p:cNvPr>
          <p:cNvSpPr>
            <a:spLocks noGrp="1"/>
          </p:cNvSpPr>
          <p:nvPr>
            <p:ph type="ctrTitle"/>
          </p:nvPr>
        </p:nvSpPr>
        <p:spPr>
          <a:xfrm>
            <a:off x="1953491" y="124691"/>
            <a:ext cx="9101361" cy="3241963"/>
          </a:xfrm>
        </p:spPr>
        <p:txBody>
          <a:bodyPr>
            <a:normAutofit fontScale="90000"/>
          </a:bodyPr>
          <a:lstStyle/>
          <a:p>
            <a:pPr algn="ctr"/>
            <a:br>
              <a:rPr lang="es-ES" sz="3100" dirty="0"/>
            </a:br>
            <a:br>
              <a:rPr lang="es-ES" sz="3100" dirty="0"/>
            </a:br>
            <a:br>
              <a:rPr lang="es-ES" sz="3100" dirty="0"/>
            </a:br>
            <a:br>
              <a:rPr lang="es-ES" sz="3100" dirty="0"/>
            </a:br>
            <a:br>
              <a:rPr lang="es-ES" sz="3100" dirty="0"/>
            </a:br>
            <a:br>
              <a:rPr lang="es-ES" sz="3100" dirty="0"/>
            </a:br>
            <a:br>
              <a:rPr lang="es-ES" sz="3100" dirty="0"/>
            </a:br>
            <a:r>
              <a:rPr lang="es-ES" sz="4400" cap="none" dirty="0">
                <a:solidFill>
                  <a:prstClr val="black"/>
                </a:solidFill>
                <a:latin typeface="Century Gothic" panose="020B0502020202020204" pitchFamily="34" charset="0"/>
              </a:rPr>
              <a:t>Resolución Conjunta 2/2025: Impulso al Mercado Inmobiliario y Financiamiento Hipotecario</a:t>
            </a:r>
            <a:br>
              <a:rPr lang="es-AR" sz="4000" dirty="0">
                <a:latin typeface="Arial" panose="020B0604020202020204" pitchFamily="34" charset="0"/>
                <a:cs typeface="Arial" panose="020B0604020202020204" pitchFamily="34" charset="0"/>
              </a:rPr>
            </a:br>
            <a:r>
              <a:rPr lang="es-AR" dirty="0"/>
              <a:t>      </a:t>
            </a:r>
            <a:endParaRPr lang="es-AR" sz="3600" dirty="0"/>
          </a:p>
        </p:txBody>
      </p:sp>
      <p:sp>
        <p:nvSpPr>
          <p:cNvPr id="3" name="Subtítulo 2">
            <a:extLst>
              <a:ext uri="{FF2B5EF4-FFF2-40B4-BE49-F238E27FC236}">
                <a16:creationId xmlns:a16="http://schemas.microsoft.com/office/drawing/2014/main" id="{8E052D9E-0BC1-1CD8-5825-D2B933A6FCE5}"/>
              </a:ext>
            </a:extLst>
          </p:cNvPr>
          <p:cNvSpPr>
            <a:spLocks noGrp="1"/>
          </p:cNvSpPr>
          <p:nvPr>
            <p:ph type="subTitle" idx="1"/>
          </p:nvPr>
        </p:nvSpPr>
        <p:spPr>
          <a:xfrm>
            <a:off x="1516284" y="3531203"/>
            <a:ext cx="9538568" cy="2406609"/>
          </a:xfrm>
        </p:spPr>
        <p:txBody>
          <a:bodyPr>
            <a:normAutofit/>
          </a:bodyPr>
          <a:lstStyle/>
          <a:p>
            <a:pPr algn="ctr"/>
            <a:r>
              <a:rPr lang="es-AR" sz="2400" b="1" i="1" dirty="0">
                <a:latin typeface="Arial" panose="020B0604020202020204" pitchFamily="34" charset="0"/>
                <a:cs typeface="Arial" panose="020B0604020202020204" pitchFamily="34" charset="0"/>
              </a:rPr>
              <a:t>ASESORES NOTARIALES </a:t>
            </a:r>
          </a:p>
          <a:p>
            <a:pPr algn="ctr"/>
            <a:r>
              <a:rPr lang="es-AR" sz="2400" b="1" i="1" dirty="0">
                <a:latin typeface="Arial" panose="020B0604020202020204" pitchFamily="34" charset="0"/>
                <a:cs typeface="Arial" panose="020B0604020202020204" pitchFamily="34" charset="0"/>
              </a:rPr>
              <a:t>COLEGIO DE ESCRIBANOS </a:t>
            </a:r>
          </a:p>
          <a:p>
            <a:pPr algn="ctr"/>
            <a:r>
              <a:rPr lang="es-AR" sz="2400" b="1" i="1" dirty="0">
                <a:latin typeface="Arial" panose="020B0604020202020204" pitchFamily="34" charset="0"/>
                <a:cs typeface="Arial" panose="020B0604020202020204" pitchFamily="34" charset="0"/>
              </a:rPr>
              <a:t>DE LA PROVINCIA DE BUENOS AIRES</a:t>
            </a:r>
          </a:p>
        </p:txBody>
      </p:sp>
    </p:spTree>
    <p:extLst>
      <p:ext uri="{BB962C8B-B14F-4D97-AF65-F5344CB8AC3E}">
        <p14:creationId xmlns:p14="http://schemas.microsoft.com/office/powerpoint/2010/main" val="2275797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8E952C-3B2C-1851-ACB9-E29CB307FB43}"/>
              </a:ext>
            </a:extLst>
          </p:cNvPr>
          <p:cNvSpPr>
            <a:spLocks noGrp="1"/>
          </p:cNvSpPr>
          <p:nvPr>
            <p:ph type="title"/>
          </p:nvPr>
        </p:nvSpPr>
        <p:spPr/>
        <p:txBody>
          <a:bodyPr>
            <a:normAutofit fontScale="90000"/>
          </a:bodyPr>
          <a:lstStyle/>
          <a:p>
            <a:pPr algn="ctr"/>
            <a:r>
              <a:rPr lang="es-ES" sz="2900" dirty="0">
                <a:solidFill>
                  <a:prstClr val="black"/>
                </a:solidFill>
              </a:rPr>
              <a:t>ANOTACIÓN DE BOLETOS DE COMPRAVENTA</a:t>
            </a:r>
            <a:br>
              <a:rPr lang="es-ES" sz="2900" dirty="0">
                <a:solidFill>
                  <a:prstClr val="black"/>
                </a:solidFill>
              </a:rPr>
            </a:br>
            <a:r>
              <a:rPr lang="es-ES" sz="2900" dirty="0">
                <a:solidFill>
                  <a:prstClr val="black"/>
                </a:solidFill>
              </a:rPr>
              <a:t>(</a:t>
            </a:r>
            <a:r>
              <a:rPr lang="es-ES" sz="2900" cap="none" dirty="0">
                <a:solidFill>
                  <a:prstClr val="black"/>
                </a:solidFill>
              </a:rPr>
              <a:t>art</a:t>
            </a:r>
            <a:r>
              <a:rPr lang="es-ES" sz="2900" dirty="0">
                <a:solidFill>
                  <a:prstClr val="black"/>
                </a:solidFill>
              </a:rPr>
              <a:t>. 3 RC 2/2025)</a:t>
            </a:r>
            <a:br>
              <a:rPr lang="es-ES" sz="2900" dirty="0">
                <a:solidFill>
                  <a:prstClr val="black"/>
                </a:solidFill>
              </a:rPr>
            </a:br>
            <a:endParaRPr lang="es-AR" dirty="0">
              <a:cs typeface="Arial" panose="020B0604020202020204" pitchFamily="34" charset="0"/>
            </a:endParaRPr>
          </a:p>
        </p:txBody>
      </p:sp>
      <p:sp>
        <p:nvSpPr>
          <p:cNvPr id="3" name="Marcador de contenido 2">
            <a:extLst>
              <a:ext uri="{FF2B5EF4-FFF2-40B4-BE49-F238E27FC236}">
                <a16:creationId xmlns:a16="http://schemas.microsoft.com/office/drawing/2014/main" id="{0501D366-A0ED-695B-451C-10CDE23D37CA}"/>
              </a:ext>
            </a:extLst>
          </p:cNvPr>
          <p:cNvSpPr>
            <a:spLocks noGrp="1"/>
          </p:cNvSpPr>
          <p:nvPr>
            <p:ph sz="half" idx="1"/>
          </p:nvPr>
        </p:nvSpPr>
        <p:spPr>
          <a:xfrm>
            <a:off x="1447331" y="2010878"/>
            <a:ext cx="4645152" cy="4029704"/>
          </a:xfrm>
          <a:solidFill>
            <a:schemeClr val="accent5">
              <a:lumMod val="20000"/>
              <a:lumOff val="80000"/>
            </a:schemeClr>
          </a:solidFill>
        </p:spPr>
        <p:txBody>
          <a:bodyPr>
            <a:normAutofit fontScale="25000" lnSpcReduction="20000"/>
          </a:bodyPr>
          <a:lstStyle/>
          <a:p>
            <a:pPr lvl="0">
              <a:buClr>
                <a:srgbClr val="B71E42"/>
              </a:buClr>
            </a:pPr>
            <a:r>
              <a:rPr lang="es-ES" sz="5600" b="1" dirty="0" err="1">
                <a:solidFill>
                  <a:prstClr val="black"/>
                </a:solidFill>
                <a:latin typeface="Calibri Light" panose="020F0302020204030204" pitchFamily="34" charset="0"/>
                <a:cs typeface="Calibri Light" panose="020F0302020204030204" pitchFamily="34" charset="0"/>
              </a:rPr>
              <a:t>Oponibilidad</a:t>
            </a:r>
            <a:r>
              <a:rPr lang="es-ES" sz="5600" b="1" dirty="0">
                <a:solidFill>
                  <a:prstClr val="black"/>
                </a:solidFill>
                <a:latin typeface="Calibri Light" panose="020F0302020204030204" pitchFamily="34" charset="0"/>
                <a:cs typeface="Calibri Light" panose="020F0302020204030204" pitchFamily="34" charset="0"/>
              </a:rPr>
              <a:t> frente a terceros</a:t>
            </a:r>
          </a:p>
          <a:p>
            <a:pPr lvl="0">
              <a:buClr>
                <a:srgbClr val="B71E42"/>
              </a:buClr>
            </a:pPr>
            <a:r>
              <a:rPr lang="es-ES" sz="5600" b="1" dirty="0">
                <a:solidFill>
                  <a:prstClr val="black"/>
                </a:solidFill>
                <a:latin typeface="Calibri Light" panose="020F0302020204030204" pitchFamily="34" charset="0"/>
                <a:cs typeface="Calibri Light" panose="020F0302020204030204" pitchFamily="34" charset="0"/>
              </a:rPr>
              <a:t>Folio especial, con la debida vinculación al folio real del inmueble afectado a la hipoteca divisible (se tomará razón del estado jurídico del boleto de compraventa y/o del contrato sobre unidades construidas o proyectadas de que se trate, de la cesión, prenda, afectaciones cautelares, así como cualquier otra afectación a regímenes especiales, limitaciones y/o restricciones al contrato o derecho registrado)</a:t>
            </a:r>
          </a:p>
          <a:p>
            <a:pPr lvl="0">
              <a:buClr>
                <a:srgbClr val="B71E42"/>
              </a:buClr>
            </a:pPr>
            <a:r>
              <a:rPr lang="es-ES" sz="5600" b="1" dirty="0">
                <a:solidFill>
                  <a:prstClr val="black"/>
                </a:solidFill>
                <a:latin typeface="Calibri Light" panose="020F0302020204030204" pitchFamily="34" charset="0"/>
                <a:cs typeface="Calibri Light" panose="020F0302020204030204" pitchFamily="34" charset="0"/>
              </a:rPr>
              <a:t>Dónde se Inscriben:</a:t>
            </a:r>
          </a:p>
          <a:p>
            <a:pPr lvl="0">
              <a:buClr>
                <a:srgbClr val="B71E42"/>
              </a:buClr>
              <a:buFont typeface="Wingdings" panose="05000000000000000000" pitchFamily="2" charset="2"/>
              <a:buChar char="ü"/>
            </a:pPr>
            <a:r>
              <a:rPr lang="es-ES" sz="5600" b="1" dirty="0">
                <a:solidFill>
                  <a:prstClr val="black"/>
                </a:solidFill>
                <a:latin typeface="Calibri Light" panose="020F0302020204030204" pitchFamily="34" charset="0"/>
                <a:cs typeface="Calibri Light" panose="020F0302020204030204" pitchFamily="34" charset="0"/>
              </a:rPr>
              <a:t>En el Registro de la Propiedad Inmueble de cada jurisdicción.</a:t>
            </a:r>
          </a:p>
          <a:p>
            <a:pPr lvl="0">
              <a:buClr>
                <a:srgbClr val="B71E42"/>
              </a:buClr>
              <a:buFont typeface="Wingdings" panose="05000000000000000000" pitchFamily="2" charset="2"/>
              <a:buChar char="ü"/>
            </a:pPr>
            <a:r>
              <a:rPr lang="es-ES" sz="5600" b="1" dirty="0">
                <a:solidFill>
                  <a:prstClr val="black"/>
                </a:solidFill>
                <a:latin typeface="Calibri Light" panose="020F0302020204030204" pitchFamily="34" charset="0"/>
                <a:cs typeface="Calibri Light" panose="020F0302020204030204" pitchFamily="34" charset="0"/>
              </a:rPr>
              <a:t>Opcionalmente, en entidades autorizadas por CNV.</a:t>
            </a:r>
          </a:p>
          <a:p>
            <a:pPr lvl="0">
              <a:buClr>
                <a:srgbClr val="B71E42"/>
              </a:buClr>
              <a:buFont typeface="Wingdings" panose="05000000000000000000" pitchFamily="2" charset="2"/>
              <a:buChar char="v"/>
            </a:pPr>
            <a:r>
              <a:rPr lang="es-ES" sz="5600" b="1" u="sng" dirty="0">
                <a:solidFill>
                  <a:prstClr val="black"/>
                </a:solidFill>
                <a:latin typeface="Calibri Light" panose="020F0302020204030204" pitchFamily="34" charset="0"/>
                <a:cs typeface="Calibri Light" panose="020F0302020204030204" pitchFamily="34" charset="0"/>
              </a:rPr>
              <a:t>Nota</a:t>
            </a:r>
            <a:r>
              <a:rPr lang="es-ES" sz="5600" b="1" dirty="0">
                <a:solidFill>
                  <a:prstClr val="black"/>
                </a:solidFill>
                <a:latin typeface="Calibri Light" panose="020F0302020204030204" pitchFamily="34" charset="0"/>
                <a:cs typeface="Calibri Light" panose="020F0302020204030204" pitchFamily="34" charset="0"/>
              </a:rPr>
              <a:t>: Si se opta por CNV, la afectación del inmueble debe inscribirse previamente en el Registro de </a:t>
            </a:r>
            <a:r>
              <a:rPr lang="es-ES" sz="5600" b="1">
                <a:solidFill>
                  <a:prstClr val="black"/>
                </a:solidFill>
                <a:latin typeface="Calibri Light" panose="020F0302020204030204" pitchFamily="34" charset="0"/>
                <a:cs typeface="Calibri Light" panose="020F0302020204030204" pitchFamily="34" charset="0"/>
              </a:rPr>
              <a:t>la Propiedad</a:t>
            </a:r>
            <a:endParaRPr lang="es-ES" sz="5600" b="1" dirty="0">
              <a:solidFill>
                <a:prstClr val="black"/>
              </a:solidFill>
              <a:latin typeface="Calibri Light" panose="020F0302020204030204" pitchFamily="34" charset="0"/>
              <a:cs typeface="Calibri Light" panose="020F0302020204030204" pitchFamily="34" charset="0"/>
            </a:endParaRPr>
          </a:p>
          <a:p>
            <a:endParaRPr lang="es-AR" sz="1800" dirty="0">
              <a:latin typeface="Arial" panose="020B0604020202020204" pitchFamily="34" charset="0"/>
              <a:cs typeface="Arial" panose="020B0604020202020204" pitchFamily="34" charset="0"/>
            </a:endParaRPr>
          </a:p>
        </p:txBody>
      </p:sp>
      <p:sp>
        <p:nvSpPr>
          <p:cNvPr id="4" name="Marcador de contenido 3">
            <a:extLst>
              <a:ext uri="{FF2B5EF4-FFF2-40B4-BE49-F238E27FC236}">
                <a16:creationId xmlns:a16="http://schemas.microsoft.com/office/drawing/2014/main" id="{BF2E1B9E-C7F5-A8B7-F11B-D59B15967A9F}"/>
              </a:ext>
            </a:extLst>
          </p:cNvPr>
          <p:cNvSpPr>
            <a:spLocks noGrp="1"/>
          </p:cNvSpPr>
          <p:nvPr>
            <p:ph sz="half" idx="2"/>
          </p:nvPr>
        </p:nvSpPr>
        <p:spPr>
          <a:xfrm>
            <a:off x="6409700" y="2017343"/>
            <a:ext cx="4645152" cy="4023239"/>
          </a:xfrm>
          <a:solidFill>
            <a:schemeClr val="accent1">
              <a:lumMod val="20000"/>
              <a:lumOff val="80000"/>
            </a:schemeClr>
          </a:solidFill>
        </p:spPr>
        <p:txBody>
          <a:bodyPr>
            <a:normAutofit fontScale="25000" lnSpcReduction="20000"/>
          </a:bodyPr>
          <a:lstStyle/>
          <a:p>
            <a:pPr>
              <a:buFont typeface="Wingdings" panose="05000000000000000000" pitchFamily="2" charset="2"/>
              <a:buChar char="Ø"/>
            </a:pPr>
            <a:r>
              <a:rPr lang="es-ES" sz="4400" b="1" dirty="0">
                <a:latin typeface="Century Gothic" panose="020B0502020202020204" pitchFamily="34" charset="0"/>
                <a:cs typeface="Arial" panose="020B0604020202020204" pitchFamily="34" charset="0"/>
              </a:rPr>
              <a:t>Requisitos para Inscripción </a:t>
            </a:r>
            <a:r>
              <a:rPr lang="es-ES" sz="4400" dirty="0">
                <a:latin typeface="Century Gothic" panose="020B0502020202020204" pitchFamily="34" charset="0"/>
                <a:cs typeface="Arial" panose="020B0604020202020204" pitchFamily="34" charset="0"/>
              </a:rPr>
              <a:t>(art. 11. RC 2/2025):</a:t>
            </a:r>
          </a:p>
          <a:p>
            <a:r>
              <a:rPr lang="es-ES" sz="4400" b="1" dirty="0">
                <a:latin typeface="Century Gothic" panose="020B0502020202020204" pitchFamily="34" charset="0"/>
                <a:cs typeface="Arial" panose="020B0604020202020204" pitchFamily="34" charset="0"/>
              </a:rPr>
              <a:t>Fecha cierta.</a:t>
            </a:r>
          </a:p>
          <a:p>
            <a:r>
              <a:rPr lang="es-ES" sz="4400" b="1" dirty="0">
                <a:latin typeface="Century Gothic" panose="020B0502020202020204" pitchFamily="34" charset="0"/>
                <a:cs typeface="Arial" panose="020B0604020202020204" pitchFamily="34" charset="0"/>
              </a:rPr>
              <a:t>Plano de subdivisión o de mensura (en trámite o aprobado).</a:t>
            </a:r>
          </a:p>
          <a:p>
            <a:r>
              <a:rPr lang="es-ES" sz="4400" b="1" dirty="0">
                <a:latin typeface="Century Gothic" panose="020B0502020202020204" pitchFamily="34" charset="0"/>
                <a:cs typeface="Arial" panose="020B0604020202020204" pitchFamily="34" charset="0"/>
              </a:rPr>
              <a:t>Matricula del inmueble y Nomenclatura catastral.</a:t>
            </a:r>
          </a:p>
          <a:p>
            <a:r>
              <a:rPr lang="es-ES" sz="4400" b="1" dirty="0">
                <a:latin typeface="Century Gothic" panose="020B0502020202020204" pitchFamily="34" charset="0"/>
                <a:cs typeface="Arial" panose="020B0604020202020204" pitchFamily="34" charset="0"/>
              </a:rPr>
              <a:t>Rogatoria de inscripción suscripta por escribano público, puede ser digital </a:t>
            </a:r>
          </a:p>
          <a:p>
            <a:r>
              <a:rPr lang="es-ES" sz="4400" b="1" dirty="0">
                <a:latin typeface="Century Gothic" panose="020B0502020202020204" pitchFamily="34" charset="0"/>
                <a:cs typeface="Arial" panose="020B0604020202020204" pitchFamily="34" charset="0"/>
              </a:rPr>
              <a:t>Identificación de la futura unidad según proyecto y datos completos de las partes.</a:t>
            </a:r>
          </a:p>
          <a:p>
            <a:r>
              <a:rPr lang="es-ES" sz="4400" b="1" dirty="0">
                <a:latin typeface="Century Gothic" panose="020B0502020202020204" pitchFamily="34" charset="0"/>
                <a:cs typeface="Arial" panose="020B0604020202020204" pitchFamily="34" charset="0"/>
              </a:rPr>
              <a:t>Para cesiones o prendas de boleto, se requiere fecha cierta y el encadenamiento perfecto de la titularidad.</a:t>
            </a:r>
          </a:p>
          <a:p>
            <a:r>
              <a:rPr lang="es-ES" sz="4400" b="1" dirty="0">
                <a:latin typeface="Century Gothic" panose="020B0502020202020204" pitchFamily="34" charset="0"/>
                <a:cs typeface="Arial" panose="020B0604020202020204" pitchFamily="34" charset="0"/>
              </a:rPr>
              <a:t>Asentimiento, si correspondiera</a:t>
            </a:r>
          </a:p>
          <a:p>
            <a:r>
              <a:rPr lang="es-ES" sz="4400" b="1" dirty="0">
                <a:latin typeface="Century Gothic" panose="020B0502020202020204" pitchFamily="34" charset="0"/>
                <a:cs typeface="Arial" panose="020B0604020202020204" pitchFamily="34" charset="0"/>
              </a:rPr>
              <a:t>CABA DTR 10/2025: es obligatoria la previa registración de la escritura pública de afectación( art .1).</a:t>
            </a:r>
          </a:p>
          <a:p>
            <a:pPr marL="0" indent="0">
              <a:buNone/>
            </a:pPr>
            <a:endParaRPr lang="es-ES" sz="1200" dirty="0">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875486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2400" dirty="0" err="1"/>
              <a:t>Extinción</a:t>
            </a:r>
            <a:r>
              <a:rPr lang="en-US" sz="2400" dirty="0"/>
              <a:t> de la </a:t>
            </a:r>
            <a:r>
              <a:rPr lang="en-US" sz="2400" dirty="0" err="1"/>
              <a:t>Anotación</a:t>
            </a:r>
            <a:r>
              <a:rPr lang="en-US" sz="2400" dirty="0"/>
              <a:t> BOLETOS DE COMPRAVENTA</a:t>
            </a:r>
            <a:br>
              <a:rPr lang="en-US" sz="2400" dirty="0"/>
            </a:br>
            <a:r>
              <a:rPr lang="en-US" sz="2400" dirty="0"/>
              <a:t>(</a:t>
            </a:r>
            <a:r>
              <a:rPr lang="en-US" sz="2400" cap="none" dirty="0"/>
              <a:t>art</a:t>
            </a:r>
            <a:r>
              <a:rPr lang="en-US" sz="2400" dirty="0"/>
              <a:t>. 12, RC 2/205)</a:t>
            </a:r>
            <a:br>
              <a:rPr lang="en-US" sz="2400" dirty="0"/>
            </a:br>
            <a:endParaRPr lang="en-US" sz="2400" dirty="0"/>
          </a:p>
        </p:txBody>
      </p:sp>
      <p:sp>
        <p:nvSpPr>
          <p:cNvPr id="3" name="Marcador de contenido 2"/>
          <p:cNvSpPr>
            <a:spLocks noGrp="1"/>
          </p:cNvSpPr>
          <p:nvPr>
            <p:ph idx="1"/>
          </p:nvPr>
        </p:nvSpPr>
        <p:spPr>
          <a:xfrm>
            <a:off x="1451579" y="2015732"/>
            <a:ext cx="9672223" cy="3997141"/>
          </a:xfrm>
        </p:spPr>
        <p:txBody>
          <a:bodyPr>
            <a:normAutofit/>
          </a:bodyPr>
          <a:lstStyle/>
          <a:p>
            <a:pPr marL="457200" indent="-457200">
              <a:buFont typeface="+mj-lt"/>
              <a:buAutoNum type="arabicParenR"/>
            </a:pPr>
            <a:r>
              <a:rPr lang="es-ES" sz="2200" dirty="0">
                <a:latin typeface="Century Gothic" panose="020B0502020202020204" pitchFamily="34" charset="0"/>
                <a:cs typeface="Calibri" panose="020F0502020204030204" pitchFamily="34" charset="0"/>
              </a:rPr>
              <a:t>Al otorgarse e inscribirse la escritura traslativa de dominio.</a:t>
            </a:r>
          </a:p>
          <a:p>
            <a:pPr marL="457200" indent="-457200">
              <a:buFont typeface="+mj-lt"/>
              <a:buAutoNum type="arabicParenR"/>
            </a:pPr>
            <a:r>
              <a:rPr lang="es-ES" sz="2200" dirty="0">
                <a:latin typeface="Century Gothic" panose="020B0502020202020204" pitchFamily="34" charset="0"/>
                <a:cs typeface="Calibri" panose="020F0502020204030204" pitchFamily="34" charset="0"/>
              </a:rPr>
              <a:t>Por solicitud de todas las partes interesadas o por orden judicial.</a:t>
            </a:r>
          </a:p>
          <a:p>
            <a:pPr marL="457200" indent="-457200">
              <a:buFont typeface="+mj-lt"/>
              <a:buAutoNum type="arabicParenR"/>
            </a:pPr>
            <a:r>
              <a:rPr lang="es-ES" sz="2200" dirty="0">
                <a:latin typeface="Century Gothic" panose="020B0502020202020204" pitchFamily="34" charset="0"/>
                <a:cs typeface="Calibri" panose="020F0502020204030204" pitchFamily="34" charset="0"/>
              </a:rPr>
              <a:t>Caducidad a los cinco (5) años, si no se renueva a solicitud de alguna de las partes, incluyendo a la entidad financiera</a:t>
            </a:r>
          </a:p>
        </p:txBody>
      </p:sp>
    </p:spTree>
    <p:extLst>
      <p:ext uri="{BB962C8B-B14F-4D97-AF65-F5344CB8AC3E}">
        <p14:creationId xmlns:p14="http://schemas.microsoft.com/office/powerpoint/2010/main" val="1042658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2800" dirty="0"/>
              <a:t>Registración del acta notarial (</a:t>
            </a:r>
            <a:r>
              <a:rPr lang="es-ES" sz="2800" cap="none" dirty="0"/>
              <a:t>art.</a:t>
            </a:r>
            <a:r>
              <a:rPr lang="es-ES" sz="2800" dirty="0"/>
              <a:t> 15, RC 2/2025)</a:t>
            </a:r>
            <a:endParaRPr lang="en-US" sz="2800" dirty="0"/>
          </a:p>
        </p:txBody>
      </p:sp>
      <p:sp>
        <p:nvSpPr>
          <p:cNvPr id="5" name="Marcador de contenido 4"/>
          <p:cNvSpPr>
            <a:spLocks noGrp="1"/>
          </p:cNvSpPr>
          <p:nvPr>
            <p:ph sz="half" idx="1"/>
          </p:nvPr>
        </p:nvSpPr>
        <p:spPr>
          <a:xfrm>
            <a:off x="1550231" y="2010878"/>
            <a:ext cx="4542251" cy="3919659"/>
          </a:xfrm>
        </p:spPr>
        <p:txBody>
          <a:bodyPr>
            <a:normAutofit fontScale="92500" lnSpcReduction="20000"/>
          </a:bodyPr>
          <a:lstStyle/>
          <a:p>
            <a:pPr algn="just">
              <a:buFont typeface="Wingdings" panose="05000000000000000000" pitchFamily="2" charset="2"/>
              <a:buChar char="Ø"/>
            </a:pPr>
            <a:r>
              <a:rPr lang="es-ES" b="1" dirty="0">
                <a:latin typeface="Calibri Light" panose="020F0302020204030204" pitchFamily="34" charset="0"/>
                <a:cs typeface="Calibri Light" panose="020F0302020204030204" pitchFamily="34" charset="0"/>
              </a:rPr>
              <a:t>Las transmisiones de derechos sobre las unidades funcionales y complementarias, y/o parcelas o </a:t>
            </a:r>
            <a:r>
              <a:rPr lang="es-ES" b="1" dirty="0" err="1">
                <a:latin typeface="Calibri Light" panose="020F0302020204030204" pitchFamily="34" charset="0"/>
                <a:cs typeface="Calibri Light" panose="020F0302020204030204" pitchFamily="34" charset="0"/>
              </a:rPr>
              <a:t>subparcelas</a:t>
            </a:r>
            <a:r>
              <a:rPr lang="es-ES" b="1" dirty="0">
                <a:latin typeface="Calibri Light" panose="020F0302020204030204" pitchFamily="34" charset="0"/>
                <a:cs typeface="Calibri Light" panose="020F0302020204030204" pitchFamily="34" charset="0"/>
              </a:rPr>
              <a:t> proyectadas </a:t>
            </a:r>
          </a:p>
          <a:p>
            <a:pPr algn="just"/>
            <a:r>
              <a:rPr lang="es-ES" b="1" dirty="0">
                <a:latin typeface="Calibri Light" panose="020F0302020204030204" pitchFamily="34" charset="0"/>
                <a:cs typeface="Calibri Light" panose="020F0302020204030204" pitchFamily="34" charset="0"/>
              </a:rPr>
              <a:t>Los derechos de garantía y otras restricciones o limitaciones establecidas sobre los derechos relacionados con las unidades/parcelas proyectadas, así como la extinción de estos derechos</a:t>
            </a:r>
          </a:p>
          <a:p>
            <a:pPr algn="just"/>
            <a:r>
              <a:rPr lang="es-ES" b="1" dirty="0">
                <a:latin typeface="Calibri Light" panose="020F0302020204030204" pitchFamily="34" charset="0"/>
                <a:cs typeface="Calibri Light" panose="020F0302020204030204" pitchFamily="34" charset="0"/>
              </a:rPr>
              <a:t>Las constancias de las certificaciones expedidas para la disposición de derechos sobre dichas unidades/parcelas proyectadas</a:t>
            </a:r>
            <a:endParaRPr lang="en-US" b="1" dirty="0">
              <a:latin typeface="Calibri Light" panose="020F0302020204030204" pitchFamily="34" charset="0"/>
              <a:cs typeface="Calibri Light" panose="020F0302020204030204" pitchFamily="34" charset="0"/>
            </a:endParaRPr>
          </a:p>
        </p:txBody>
      </p:sp>
      <p:sp>
        <p:nvSpPr>
          <p:cNvPr id="6" name="Marcador de contenido 5"/>
          <p:cNvSpPr>
            <a:spLocks noGrp="1"/>
          </p:cNvSpPr>
          <p:nvPr>
            <p:ph sz="half" idx="2"/>
          </p:nvPr>
        </p:nvSpPr>
        <p:spPr>
          <a:xfrm>
            <a:off x="6413771" y="2017343"/>
            <a:ext cx="4542251" cy="3913194"/>
          </a:xfrm>
        </p:spPr>
        <p:txBody>
          <a:bodyPr>
            <a:normAutofit fontScale="92500" lnSpcReduction="20000"/>
          </a:bodyPr>
          <a:lstStyle/>
          <a:p>
            <a:pPr algn="just"/>
            <a:r>
              <a:rPr lang="es-ES" b="1" dirty="0">
                <a:latin typeface="Calibri Light" panose="020F0302020204030204" pitchFamily="34" charset="0"/>
                <a:cs typeface="Calibri Light" panose="020F0302020204030204" pitchFamily="34" charset="0"/>
              </a:rPr>
              <a:t>El estado jurídico de los boletos de compraventa y otros contratos previstos en el Artículo 10 del Decreto 1017/2024, incluyendo aspectos como el derecho personal del adquirente, la cesión, prenda, afectaciones cautelares, y cualquier otra afectación a regímenes especiales, limitaciones y restricciones al derecho </a:t>
            </a:r>
          </a:p>
          <a:p>
            <a:pPr algn="just"/>
            <a:r>
              <a:rPr lang="es-ES" b="1" dirty="0">
                <a:latin typeface="Calibri Light" panose="020F0302020204030204" pitchFamily="34" charset="0"/>
                <a:cs typeface="Calibri Light" panose="020F0302020204030204" pitchFamily="34" charset="0"/>
              </a:rPr>
              <a:t>La extinción de la anotación de los boletos de compraventa y otros contratos</a:t>
            </a:r>
            <a:endParaRPr lang="en-US" b="1"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082495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449217" y="804889"/>
            <a:ext cx="9605635" cy="926929"/>
          </a:xfrm>
        </p:spPr>
        <p:txBody>
          <a:bodyPr>
            <a:normAutofit fontScale="90000"/>
          </a:bodyPr>
          <a:lstStyle/>
          <a:p>
            <a:pPr algn="ctr"/>
            <a:br>
              <a:rPr lang="en-US" dirty="0"/>
            </a:br>
            <a:r>
              <a:rPr lang="en-US" dirty="0"/>
              <a:t>CONTEXTO</a:t>
            </a:r>
            <a:br>
              <a:rPr lang="en-US" dirty="0"/>
            </a:br>
            <a:endParaRPr lang="en-US" dirty="0"/>
          </a:p>
        </p:txBody>
      </p:sp>
      <p:sp>
        <p:nvSpPr>
          <p:cNvPr id="5" name="Marcador de contenido 4"/>
          <p:cNvSpPr>
            <a:spLocks noGrp="1"/>
          </p:cNvSpPr>
          <p:nvPr>
            <p:ph sz="half" idx="1"/>
          </p:nvPr>
        </p:nvSpPr>
        <p:spPr/>
        <p:txBody>
          <a:bodyPr>
            <a:normAutofit fontScale="92500" lnSpcReduction="20000"/>
          </a:bodyPr>
          <a:lstStyle/>
          <a:p>
            <a:pPr lvl="0">
              <a:buClr>
                <a:srgbClr val="B71E42"/>
              </a:buClr>
              <a:buFont typeface="Wingdings" panose="05000000000000000000" pitchFamily="2" charset="2"/>
              <a:buChar char="Ø"/>
            </a:pPr>
            <a:r>
              <a:rPr lang="es-ES" sz="2400" b="1" dirty="0">
                <a:solidFill>
                  <a:prstClr val="black"/>
                </a:solidFill>
                <a:latin typeface="Calibri Light" panose="020F0302020204030204" pitchFamily="34" charset="0"/>
                <a:cs typeface="Calibri Light" panose="020F0302020204030204" pitchFamily="34" charset="0"/>
              </a:rPr>
              <a:t>Objeto</a:t>
            </a:r>
            <a:r>
              <a:rPr lang="es-ES" sz="2400" dirty="0">
                <a:solidFill>
                  <a:prstClr val="black"/>
                </a:solidFill>
                <a:latin typeface="Calibri Light" panose="020F0302020204030204" pitchFamily="34" charset="0"/>
                <a:cs typeface="Calibri Light" panose="020F0302020204030204" pitchFamily="34" charset="0"/>
              </a:rPr>
              <a:t>:</a:t>
            </a:r>
          </a:p>
          <a:p>
            <a:pPr lvl="0">
              <a:buClr>
                <a:srgbClr val="B71E42"/>
              </a:buClr>
            </a:pPr>
            <a:r>
              <a:rPr lang="es-ES" sz="2400" dirty="0">
                <a:solidFill>
                  <a:prstClr val="black"/>
                </a:solidFill>
                <a:latin typeface="Calibri Light" panose="020F0302020204030204" pitchFamily="34" charset="0"/>
                <a:cs typeface="Calibri Light" panose="020F0302020204030204" pitchFamily="34" charset="0"/>
              </a:rPr>
              <a:t>Estimular el mercado de créditos hipotecarios.</a:t>
            </a:r>
          </a:p>
          <a:p>
            <a:pPr lvl="0">
              <a:buClr>
                <a:srgbClr val="B71E42"/>
              </a:buClr>
            </a:pPr>
            <a:r>
              <a:rPr lang="es-ES" sz="2400" dirty="0">
                <a:solidFill>
                  <a:prstClr val="black"/>
                </a:solidFill>
                <a:latin typeface="Calibri Light" panose="020F0302020204030204" pitchFamily="34" charset="0"/>
                <a:cs typeface="Calibri Light" panose="020F0302020204030204" pitchFamily="34" charset="0"/>
              </a:rPr>
              <a:t>Impulsar el sector inmobiliario y urbanístico.</a:t>
            </a:r>
          </a:p>
          <a:p>
            <a:pPr lvl="0">
              <a:buClr>
                <a:srgbClr val="B71E42"/>
              </a:buClr>
            </a:pPr>
            <a:r>
              <a:rPr lang="es-ES" sz="2400" dirty="0">
                <a:solidFill>
                  <a:prstClr val="black"/>
                </a:solidFill>
                <a:latin typeface="Calibri Light" panose="020F0302020204030204" pitchFamily="34" charset="0"/>
                <a:cs typeface="Calibri Light" panose="020F0302020204030204" pitchFamily="34" charset="0"/>
              </a:rPr>
              <a:t>Reducir el déficit habitacional</a:t>
            </a:r>
          </a:p>
          <a:p>
            <a:pPr lvl="0">
              <a:buClr>
                <a:srgbClr val="B71E42"/>
              </a:buClr>
            </a:pPr>
            <a:r>
              <a:rPr lang="es-ES" sz="2400" dirty="0">
                <a:solidFill>
                  <a:prstClr val="black"/>
                </a:solidFill>
                <a:latin typeface="Calibri Light" panose="020F0302020204030204" pitchFamily="34" charset="0"/>
                <a:cs typeface="Calibri Light" panose="020F0302020204030204" pitchFamily="34" charset="0"/>
              </a:rPr>
              <a:t>Contribuir a la reactivación económica del país</a:t>
            </a:r>
            <a:endParaRPr lang="en-US" sz="2400" dirty="0">
              <a:latin typeface="Calibri Light" panose="020F0302020204030204" pitchFamily="34" charset="0"/>
              <a:cs typeface="Calibri Light" panose="020F0302020204030204" pitchFamily="34" charset="0"/>
            </a:endParaRPr>
          </a:p>
        </p:txBody>
      </p:sp>
      <p:sp>
        <p:nvSpPr>
          <p:cNvPr id="6" name="Marcador de contenido 5"/>
          <p:cNvSpPr>
            <a:spLocks noGrp="1"/>
          </p:cNvSpPr>
          <p:nvPr>
            <p:ph sz="half" idx="2"/>
          </p:nvPr>
        </p:nvSpPr>
        <p:spPr/>
        <p:txBody>
          <a:bodyPr>
            <a:normAutofit fontScale="85000" lnSpcReduction="10000"/>
          </a:bodyPr>
          <a:lstStyle/>
          <a:p>
            <a:pPr lvl="0">
              <a:buClr>
                <a:srgbClr val="B71E42"/>
              </a:buClr>
              <a:buFont typeface="Wingdings" panose="05000000000000000000" pitchFamily="2" charset="2"/>
              <a:buChar char="Ø"/>
            </a:pPr>
            <a:r>
              <a:rPr lang="es-ES" sz="2400" b="1" dirty="0">
                <a:solidFill>
                  <a:prstClr val="black"/>
                </a:solidFill>
                <a:latin typeface="Calibri Light" panose="020F0302020204030204" pitchFamily="34" charset="0"/>
                <a:cs typeface="Calibri Light" panose="020F0302020204030204" pitchFamily="34" charset="0"/>
              </a:rPr>
              <a:t>Alcance</a:t>
            </a:r>
            <a:r>
              <a:rPr lang="es-ES" sz="2400" dirty="0">
                <a:solidFill>
                  <a:prstClr val="black"/>
                </a:solidFill>
                <a:latin typeface="Calibri Light" panose="020F0302020204030204" pitchFamily="34" charset="0"/>
                <a:cs typeface="Calibri Light" panose="020F0302020204030204" pitchFamily="34" charset="0"/>
              </a:rPr>
              <a:t>: </a:t>
            </a:r>
          </a:p>
          <a:p>
            <a:pPr lvl="0">
              <a:buClr>
                <a:srgbClr val="B71E42"/>
              </a:buClr>
            </a:pPr>
            <a:r>
              <a:rPr lang="es-ES" sz="2400" dirty="0">
                <a:solidFill>
                  <a:prstClr val="black"/>
                </a:solidFill>
                <a:latin typeface="Calibri Light" panose="020F0302020204030204" pitchFamily="34" charset="0"/>
                <a:cs typeface="Calibri Light" panose="020F0302020204030204" pitchFamily="34" charset="0"/>
              </a:rPr>
              <a:t>SOLO para inmuebles objeto de Proyectos Inmobiliarios, Conjuntos Inmobiliarios y Loteos con Fines de Urbanización</a:t>
            </a:r>
            <a:endParaRPr lang="es-AR" sz="2400" dirty="0">
              <a:solidFill>
                <a:prstClr val="black"/>
              </a:solidFill>
              <a:latin typeface="Calibri Light" panose="020F0302020204030204" pitchFamily="34" charset="0"/>
              <a:cs typeface="Calibri Light" panose="020F0302020204030204" pitchFamily="34" charset="0"/>
            </a:endParaRPr>
          </a:p>
          <a:p>
            <a:pPr>
              <a:buFont typeface="Wingdings" panose="05000000000000000000" pitchFamily="2" charset="2"/>
              <a:buChar char="Ø"/>
            </a:pPr>
            <a:r>
              <a:rPr lang="es-ES" sz="2400" dirty="0">
                <a:latin typeface="Calibri Light" panose="020F0302020204030204" pitchFamily="34" charset="0"/>
                <a:cs typeface="Calibri Light" panose="020F0302020204030204" pitchFamily="34" charset="0"/>
              </a:rPr>
              <a:t>Marco Legal de Referencia:</a:t>
            </a:r>
          </a:p>
          <a:p>
            <a:r>
              <a:rPr lang="es-ES" sz="2400" dirty="0">
                <a:latin typeface="Calibri Light" panose="020F0302020204030204" pitchFamily="34" charset="0"/>
                <a:cs typeface="Calibri Light" panose="020F0302020204030204" pitchFamily="34" charset="0"/>
              </a:rPr>
              <a:t>Reglamenta títulos del Decreto 1017/2024 (publicado el 12/11/2024).</a:t>
            </a:r>
          </a:p>
        </p:txBody>
      </p:sp>
    </p:spTree>
    <p:extLst>
      <p:ext uri="{BB962C8B-B14F-4D97-AF65-F5344CB8AC3E}">
        <p14:creationId xmlns:p14="http://schemas.microsoft.com/office/powerpoint/2010/main" val="2535145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AR" dirty="0" err="1"/>
              <a:t>INDivisibilidad</a:t>
            </a:r>
            <a:r>
              <a:rPr lang="es-AR" dirty="0"/>
              <a:t> hipoteca</a:t>
            </a:r>
            <a:endParaRPr dirty="0"/>
          </a:p>
        </p:txBody>
      </p:sp>
      <p:sp>
        <p:nvSpPr>
          <p:cNvPr id="3" name="Content Placeholder 2"/>
          <p:cNvSpPr>
            <a:spLocks noGrp="1"/>
          </p:cNvSpPr>
          <p:nvPr>
            <p:ph idx="1"/>
          </p:nvPr>
        </p:nvSpPr>
        <p:spPr/>
        <p:txBody>
          <a:bodyPr/>
          <a:lstStyle/>
          <a:p>
            <a:r>
              <a:rPr lang="es-AR" dirty="0"/>
              <a:t>Uno de los CARACTERES HIPOTECARIOS    CARÁCTER NATURAL</a:t>
            </a:r>
          </a:p>
          <a:p>
            <a:r>
              <a:rPr lang="es-AR" dirty="0"/>
              <a:t>ART 2191 CCyC</a:t>
            </a:r>
            <a:r>
              <a:rPr dirty="0"/>
              <a:t>- </a:t>
            </a:r>
            <a:endParaRPr lang="es-AR" dirty="0"/>
          </a:p>
          <a:p>
            <a:r>
              <a:rPr dirty="0"/>
              <a:t>- </a:t>
            </a:r>
            <a:r>
              <a:rPr dirty="0" err="1"/>
              <a:t>Hipoteca</a:t>
            </a:r>
            <a:r>
              <a:rPr dirty="0"/>
              <a:t> indivisible: todo el </a:t>
            </a:r>
            <a:r>
              <a:rPr dirty="0" err="1"/>
              <a:t>inmueble</a:t>
            </a:r>
            <a:r>
              <a:rPr dirty="0"/>
              <a:t> </a:t>
            </a:r>
            <a:r>
              <a:rPr dirty="0" err="1"/>
              <a:t>garantiza</a:t>
            </a:r>
            <a:r>
              <a:rPr dirty="0"/>
              <a:t> el total de la </a:t>
            </a:r>
            <a:r>
              <a:rPr dirty="0" err="1"/>
              <a:t>deuda</a:t>
            </a:r>
            <a:r>
              <a:rPr dirty="0"/>
              <a:t>.</a:t>
            </a:r>
          </a:p>
          <a:p>
            <a:r>
              <a:rPr dirty="0"/>
              <a:t>-</a:t>
            </a:r>
            <a:r>
              <a:rPr lang="es-ES" dirty="0"/>
              <a:t>Hipoteca divisible: cada parte del inmueble garantiza solo su parte del crédito.</a:t>
            </a:r>
          </a:p>
          <a:p>
            <a:r>
              <a:rPr dirty="0"/>
              <a:t> La </a:t>
            </a:r>
            <a:r>
              <a:rPr dirty="0" err="1"/>
              <a:t>divisibilidad</a:t>
            </a:r>
            <a:r>
              <a:rPr dirty="0"/>
              <a:t> </a:t>
            </a:r>
            <a:r>
              <a:rPr dirty="0" err="1"/>
              <a:t>debe</a:t>
            </a:r>
            <a:r>
              <a:rPr dirty="0"/>
              <a:t> </a:t>
            </a:r>
            <a:r>
              <a:rPr dirty="0" err="1"/>
              <a:t>pactarse</a:t>
            </a:r>
            <a:r>
              <a:rPr dirty="0"/>
              <a:t> </a:t>
            </a:r>
            <a:r>
              <a:rPr dirty="0" err="1"/>
              <a:t>expresamente</a:t>
            </a:r>
            <a:r>
              <a:rPr dirty="0"/>
              <a:t>.</a:t>
            </a:r>
            <a:r>
              <a:rPr lang="es-ES" dirty="0"/>
              <a:t> </a:t>
            </a:r>
          </a:p>
          <a:p>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err="1"/>
              <a:t>Concepto</a:t>
            </a:r>
            <a:r>
              <a:rPr dirty="0"/>
              <a:t> de </a:t>
            </a:r>
            <a:r>
              <a:rPr b="1" dirty="0" err="1"/>
              <a:t>hipoteca</a:t>
            </a:r>
            <a:r>
              <a:rPr b="1" dirty="0"/>
              <a:t> divisible</a:t>
            </a:r>
          </a:p>
        </p:txBody>
      </p:sp>
      <p:sp>
        <p:nvSpPr>
          <p:cNvPr id="3" name="Content Placeholder 2"/>
          <p:cNvSpPr>
            <a:spLocks noGrp="1"/>
          </p:cNvSpPr>
          <p:nvPr>
            <p:ph idx="1"/>
          </p:nvPr>
        </p:nvSpPr>
        <p:spPr/>
        <p:txBody>
          <a:bodyPr/>
          <a:lstStyle/>
          <a:p>
            <a:r>
              <a:rPr sz="2400" dirty="0">
                <a:latin typeface="ADLaM Display" panose="02010000000000000000" pitchFamily="2" charset="0"/>
                <a:ea typeface="ADLaM Display" panose="02010000000000000000" pitchFamily="2" charset="0"/>
                <a:cs typeface="ADLaM Display" panose="02010000000000000000" pitchFamily="2" charset="0"/>
              </a:rPr>
              <a:t>Es una </a:t>
            </a:r>
            <a:r>
              <a:rPr sz="2400" dirty="0" err="1">
                <a:latin typeface="ADLaM Display" panose="02010000000000000000" pitchFamily="2" charset="0"/>
                <a:ea typeface="ADLaM Display" panose="02010000000000000000" pitchFamily="2" charset="0"/>
                <a:cs typeface="ADLaM Display" panose="02010000000000000000" pitchFamily="2" charset="0"/>
              </a:rPr>
              <a:t>modalidad</a:t>
            </a:r>
            <a:r>
              <a:rPr sz="2400" dirty="0">
                <a:latin typeface="ADLaM Display" panose="02010000000000000000" pitchFamily="2" charset="0"/>
                <a:ea typeface="ADLaM Display" panose="02010000000000000000" pitchFamily="2" charset="0"/>
                <a:cs typeface="ADLaM Display" panose="02010000000000000000" pitchFamily="2" charset="0"/>
              </a:rPr>
              <a:t> de </a:t>
            </a:r>
            <a:r>
              <a:rPr sz="2400" dirty="0" err="1">
                <a:latin typeface="ADLaM Display" panose="02010000000000000000" pitchFamily="2" charset="0"/>
                <a:ea typeface="ADLaM Display" panose="02010000000000000000" pitchFamily="2" charset="0"/>
                <a:cs typeface="ADLaM Display" panose="02010000000000000000" pitchFamily="2" charset="0"/>
              </a:rPr>
              <a:t>hipoteca</a:t>
            </a:r>
            <a:r>
              <a:rPr sz="2400" dirty="0">
                <a:latin typeface="ADLaM Display" panose="02010000000000000000" pitchFamily="2" charset="0"/>
                <a:ea typeface="ADLaM Display" panose="02010000000000000000" pitchFamily="2" charset="0"/>
                <a:cs typeface="ADLaM Display" panose="02010000000000000000" pitchFamily="2" charset="0"/>
              </a:rPr>
              <a:t> en la </a:t>
            </a:r>
            <a:r>
              <a:rPr sz="2400" dirty="0" err="1">
                <a:latin typeface="ADLaM Display" panose="02010000000000000000" pitchFamily="2" charset="0"/>
                <a:ea typeface="ADLaM Display" panose="02010000000000000000" pitchFamily="2" charset="0"/>
                <a:cs typeface="ADLaM Display" panose="02010000000000000000" pitchFamily="2" charset="0"/>
              </a:rPr>
              <a:t>cual</a:t>
            </a:r>
            <a:r>
              <a:rPr sz="2400" dirty="0">
                <a:latin typeface="ADLaM Display" panose="02010000000000000000" pitchFamily="2" charset="0"/>
                <a:ea typeface="ADLaM Display" panose="02010000000000000000" pitchFamily="2" charset="0"/>
                <a:cs typeface="ADLaM Display" panose="02010000000000000000" pitchFamily="2" charset="0"/>
              </a:rPr>
              <a:t> el </a:t>
            </a:r>
            <a:r>
              <a:rPr sz="2400" dirty="0" err="1">
                <a:latin typeface="ADLaM Display" panose="02010000000000000000" pitchFamily="2" charset="0"/>
                <a:ea typeface="ADLaM Display" panose="02010000000000000000" pitchFamily="2" charset="0"/>
                <a:cs typeface="ADLaM Display" panose="02010000000000000000" pitchFamily="2" charset="0"/>
              </a:rPr>
              <a:t>crédito</a:t>
            </a:r>
            <a:r>
              <a:rPr sz="2400" dirty="0">
                <a:latin typeface="ADLaM Display" panose="02010000000000000000" pitchFamily="2" charset="0"/>
                <a:ea typeface="ADLaM Display" panose="02010000000000000000" pitchFamily="2" charset="0"/>
                <a:cs typeface="ADLaM Display" panose="02010000000000000000" pitchFamily="2" charset="0"/>
              </a:rPr>
              <a:t> </a:t>
            </a:r>
            <a:r>
              <a:rPr sz="2400" dirty="0" err="1">
                <a:latin typeface="ADLaM Display" panose="02010000000000000000" pitchFamily="2" charset="0"/>
                <a:ea typeface="ADLaM Display" panose="02010000000000000000" pitchFamily="2" charset="0"/>
                <a:cs typeface="ADLaM Display" panose="02010000000000000000" pitchFamily="2" charset="0"/>
              </a:rPr>
              <a:t>garantizado</a:t>
            </a:r>
            <a:r>
              <a:rPr sz="2400" dirty="0">
                <a:latin typeface="ADLaM Display" panose="02010000000000000000" pitchFamily="2" charset="0"/>
                <a:ea typeface="ADLaM Display" panose="02010000000000000000" pitchFamily="2" charset="0"/>
                <a:cs typeface="ADLaM Display" panose="02010000000000000000" pitchFamily="2" charset="0"/>
              </a:rPr>
              <a:t> se divide entre </a:t>
            </a:r>
            <a:r>
              <a:rPr sz="2400" dirty="0" err="1">
                <a:latin typeface="ADLaM Display" panose="02010000000000000000" pitchFamily="2" charset="0"/>
                <a:ea typeface="ADLaM Display" panose="02010000000000000000" pitchFamily="2" charset="0"/>
                <a:cs typeface="ADLaM Display" panose="02010000000000000000" pitchFamily="2" charset="0"/>
              </a:rPr>
              <a:t>distintas</a:t>
            </a:r>
            <a:r>
              <a:rPr sz="2400" dirty="0">
                <a:latin typeface="ADLaM Display" panose="02010000000000000000" pitchFamily="2" charset="0"/>
                <a:ea typeface="ADLaM Display" panose="02010000000000000000" pitchFamily="2" charset="0"/>
                <a:cs typeface="ADLaM Display" panose="02010000000000000000" pitchFamily="2" charset="0"/>
              </a:rPr>
              <a:t> partes del </a:t>
            </a:r>
            <a:r>
              <a:rPr sz="2400" dirty="0" err="1">
                <a:latin typeface="ADLaM Display" panose="02010000000000000000" pitchFamily="2" charset="0"/>
                <a:ea typeface="ADLaM Display" panose="02010000000000000000" pitchFamily="2" charset="0"/>
                <a:cs typeface="ADLaM Display" panose="02010000000000000000" pitchFamily="2" charset="0"/>
              </a:rPr>
              <a:t>inmueble</a:t>
            </a:r>
            <a:r>
              <a:rPr sz="2400" dirty="0">
                <a:latin typeface="ADLaM Display" panose="02010000000000000000" pitchFamily="2" charset="0"/>
                <a:ea typeface="ADLaM Display" panose="02010000000000000000" pitchFamily="2" charset="0"/>
                <a:cs typeface="ADLaM Display" panose="02010000000000000000" pitchFamily="2" charset="0"/>
              </a:rPr>
              <a:t>.</a:t>
            </a:r>
          </a:p>
          <a:p>
            <a:r>
              <a:rPr sz="2400" dirty="0" err="1">
                <a:latin typeface="ADLaM Display" panose="02010000000000000000" pitchFamily="2" charset="0"/>
                <a:ea typeface="ADLaM Display" panose="02010000000000000000" pitchFamily="2" charset="0"/>
                <a:cs typeface="ADLaM Display" panose="02010000000000000000" pitchFamily="2" charset="0"/>
              </a:rPr>
              <a:t>Cada</a:t>
            </a:r>
            <a:r>
              <a:rPr sz="2400" dirty="0">
                <a:latin typeface="ADLaM Display" panose="02010000000000000000" pitchFamily="2" charset="0"/>
                <a:ea typeface="ADLaM Display" panose="02010000000000000000" pitchFamily="2" charset="0"/>
                <a:cs typeface="ADLaM Display" panose="02010000000000000000" pitchFamily="2" charset="0"/>
              </a:rPr>
              <a:t> </a:t>
            </a:r>
            <a:r>
              <a:rPr sz="2400" dirty="0" err="1">
                <a:latin typeface="ADLaM Display" panose="02010000000000000000" pitchFamily="2" charset="0"/>
                <a:ea typeface="ADLaM Display" panose="02010000000000000000" pitchFamily="2" charset="0"/>
                <a:cs typeface="ADLaM Display" panose="02010000000000000000" pitchFamily="2" charset="0"/>
              </a:rPr>
              <a:t>parte</a:t>
            </a:r>
            <a:r>
              <a:rPr sz="2400" dirty="0">
                <a:latin typeface="ADLaM Display" panose="02010000000000000000" pitchFamily="2" charset="0"/>
                <a:ea typeface="ADLaM Display" panose="02010000000000000000" pitchFamily="2" charset="0"/>
                <a:cs typeface="ADLaM Display" panose="02010000000000000000" pitchFamily="2" charset="0"/>
              </a:rPr>
              <a:t> del bien </a:t>
            </a:r>
            <a:r>
              <a:rPr sz="2400" dirty="0" err="1">
                <a:latin typeface="ADLaM Display" panose="02010000000000000000" pitchFamily="2" charset="0"/>
                <a:ea typeface="ADLaM Display" panose="02010000000000000000" pitchFamily="2" charset="0"/>
                <a:cs typeface="ADLaM Display" panose="02010000000000000000" pitchFamily="2" charset="0"/>
              </a:rPr>
              <a:t>responde</a:t>
            </a:r>
            <a:r>
              <a:rPr sz="2400" dirty="0">
                <a:latin typeface="ADLaM Display" panose="02010000000000000000" pitchFamily="2" charset="0"/>
                <a:ea typeface="ADLaM Display" panose="02010000000000000000" pitchFamily="2" charset="0"/>
                <a:cs typeface="ADLaM Display" panose="02010000000000000000" pitchFamily="2" charset="0"/>
              </a:rPr>
              <a:t> por la </a:t>
            </a:r>
            <a:r>
              <a:rPr sz="2400" dirty="0" err="1">
                <a:latin typeface="ADLaM Display" panose="02010000000000000000" pitchFamily="2" charset="0"/>
                <a:ea typeface="ADLaM Display" panose="02010000000000000000" pitchFamily="2" charset="0"/>
                <a:cs typeface="ADLaM Display" panose="02010000000000000000" pitchFamily="2" charset="0"/>
              </a:rPr>
              <a:t>porción</a:t>
            </a:r>
            <a:r>
              <a:rPr sz="2400" dirty="0">
                <a:latin typeface="ADLaM Display" panose="02010000000000000000" pitchFamily="2" charset="0"/>
                <a:ea typeface="ADLaM Display" panose="02010000000000000000" pitchFamily="2" charset="0"/>
                <a:cs typeface="ADLaM Display" panose="02010000000000000000" pitchFamily="2" charset="0"/>
              </a:rPr>
              <a:t> </a:t>
            </a:r>
            <a:r>
              <a:rPr sz="2400" dirty="0" err="1">
                <a:latin typeface="ADLaM Display" panose="02010000000000000000" pitchFamily="2" charset="0"/>
                <a:ea typeface="ADLaM Display" panose="02010000000000000000" pitchFamily="2" charset="0"/>
                <a:cs typeface="ADLaM Display" panose="02010000000000000000" pitchFamily="2" charset="0"/>
              </a:rPr>
              <a:t>proporcional</a:t>
            </a:r>
            <a:r>
              <a:rPr sz="2400" dirty="0">
                <a:latin typeface="ADLaM Display" panose="02010000000000000000" pitchFamily="2" charset="0"/>
                <a:ea typeface="ADLaM Display" panose="02010000000000000000" pitchFamily="2" charset="0"/>
                <a:cs typeface="ADLaM Display" panose="02010000000000000000" pitchFamily="2" charset="0"/>
              </a:rPr>
              <a:t> del </a:t>
            </a:r>
            <a:r>
              <a:rPr sz="2400" dirty="0" err="1">
                <a:latin typeface="ADLaM Display" panose="02010000000000000000" pitchFamily="2" charset="0"/>
                <a:ea typeface="ADLaM Display" panose="02010000000000000000" pitchFamily="2" charset="0"/>
                <a:cs typeface="ADLaM Display" panose="02010000000000000000" pitchFamily="2" charset="0"/>
              </a:rPr>
              <a:t>crédito</a:t>
            </a:r>
            <a:r>
              <a:rPr dirty="0"/>
              <a:t>.</a:t>
            </a:r>
          </a:p>
          <a:p>
            <a:pPr marL="0" indent="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pPr algn="ctr"/>
            <a:r>
              <a:rPr lang="en-US" dirty="0" err="1"/>
              <a:t>hipotecas</a:t>
            </a:r>
            <a:r>
              <a:rPr lang="en-US" dirty="0"/>
              <a:t> </a:t>
            </a:r>
            <a:r>
              <a:rPr lang="en-US" dirty="0" err="1"/>
              <a:t>divisibles</a:t>
            </a:r>
            <a:br>
              <a:rPr lang="en-US" dirty="0"/>
            </a:br>
            <a:endParaRPr lang="en-US" dirty="0"/>
          </a:p>
        </p:txBody>
      </p:sp>
      <p:sp>
        <p:nvSpPr>
          <p:cNvPr id="5" name="Marcador de contenido 4"/>
          <p:cNvSpPr>
            <a:spLocks noGrp="1"/>
          </p:cNvSpPr>
          <p:nvPr>
            <p:ph sz="half" idx="1"/>
          </p:nvPr>
        </p:nvSpPr>
        <p:spPr>
          <a:xfrm>
            <a:off x="1449217" y="2010878"/>
            <a:ext cx="4643266" cy="3852040"/>
          </a:xfrm>
        </p:spPr>
        <p:txBody>
          <a:bodyPr>
            <a:normAutofit fontScale="70000" lnSpcReduction="20000"/>
          </a:bodyPr>
          <a:lstStyle/>
          <a:p>
            <a:r>
              <a:rPr lang="es-ES" sz="2600" dirty="0">
                <a:latin typeface="ADLaM Display" panose="02010000000000000000" pitchFamily="2" charset="0"/>
                <a:ea typeface="ADLaM Display" panose="02010000000000000000" pitchFamily="2" charset="0"/>
                <a:cs typeface="ADLaM Display" panose="02010000000000000000" pitchFamily="2" charset="0"/>
              </a:rPr>
              <a:t>Hipotecas sobre partes diferenciadas de un inmueble en proyectos inmobiliarios (art. 1, RC 2/2025)</a:t>
            </a:r>
          </a:p>
          <a:p>
            <a:r>
              <a:rPr lang="es-ES" sz="2600" dirty="0">
                <a:latin typeface="ADLaM Display" panose="02010000000000000000" pitchFamily="2" charset="0"/>
                <a:ea typeface="ADLaM Display" panose="02010000000000000000" pitchFamily="2" charset="0"/>
                <a:cs typeface="ADLaM Display" panose="02010000000000000000" pitchFamily="2" charset="0"/>
              </a:rPr>
              <a:t>Subdivisión y escrituración de inmuebles facilitando la división en unidades funcionales</a:t>
            </a:r>
          </a:p>
          <a:p>
            <a:r>
              <a:rPr lang="es-ES" sz="2600" dirty="0">
                <a:latin typeface="ADLaM Display" panose="02010000000000000000" pitchFamily="2" charset="0"/>
                <a:ea typeface="ADLaM Display" panose="02010000000000000000" pitchFamily="2" charset="0"/>
                <a:cs typeface="ADLaM Display" panose="02010000000000000000" pitchFamily="2" charset="0"/>
              </a:rPr>
              <a:t>Superficie: Hipotecas sobre la rasante, vuelo, subsuelo o el derecho a construir.</a:t>
            </a:r>
          </a:p>
          <a:p>
            <a:r>
              <a:rPr lang="es-ES" sz="2600" dirty="0">
                <a:latin typeface="ADLaM Display" panose="02010000000000000000" pitchFamily="2" charset="0"/>
                <a:ea typeface="ADLaM Display" panose="02010000000000000000" pitchFamily="2" charset="0"/>
                <a:cs typeface="ADLaM Display" panose="02010000000000000000" pitchFamily="2" charset="0"/>
              </a:rPr>
              <a:t>Distinción entre división del crédito y la hipoteca</a:t>
            </a:r>
          </a:p>
          <a:p>
            <a:endParaRPr lang="en-US" sz="1800" dirty="0"/>
          </a:p>
        </p:txBody>
      </p:sp>
      <p:sp>
        <p:nvSpPr>
          <p:cNvPr id="6" name="Marcador de contenido 5"/>
          <p:cNvSpPr>
            <a:spLocks noGrp="1"/>
          </p:cNvSpPr>
          <p:nvPr>
            <p:ph sz="half" idx="2"/>
          </p:nvPr>
        </p:nvSpPr>
        <p:spPr>
          <a:xfrm>
            <a:off x="6413771" y="2017342"/>
            <a:ext cx="4645152" cy="3845575"/>
          </a:xfrm>
        </p:spPr>
        <p:txBody>
          <a:bodyPr>
            <a:normAutofit fontScale="70000" lnSpcReduction="20000"/>
          </a:bodyPr>
          <a:lstStyle/>
          <a:p>
            <a:pPr>
              <a:buFont typeface="Wingdings" panose="05000000000000000000" pitchFamily="2" charset="2"/>
              <a:buChar char="Ø"/>
            </a:pPr>
            <a:r>
              <a:rPr lang="es-ES" sz="2600" b="1" dirty="0">
                <a:latin typeface="ADLaM Display" panose="02010000000000000000" pitchFamily="2" charset="0"/>
                <a:ea typeface="ADLaM Display" panose="02010000000000000000" pitchFamily="2" charset="0"/>
                <a:cs typeface="ADLaM Display" panose="02010000000000000000" pitchFamily="2" charset="0"/>
              </a:rPr>
              <a:t>Instrumentación:</a:t>
            </a:r>
          </a:p>
          <a:p>
            <a:r>
              <a:rPr lang="es-ES" dirty="0">
                <a:latin typeface="ADLaM Display" panose="02010000000000000000" pitchFamily="2" charset="0"/>
                <a:ea typeface="ADLaM Display" panose="02010000000000000000" pitchFamily="2" charset="0"/>
                <a:cs typeface="ADLaM Display" panose="02010000000000000000" pitchFamily="2" charset="0"/>
              </a:rPr>
              <a:t>La escritura de constitución de hipoteca puede incluir cláusulas de división futura del inmueble (subdivisión por unidades funcionales).</a:t>
            </a:r>
          </a:p>
          <a:p>
            <a:r>
              <a:rPr lang="es-ES" dirty="0">
                <a:latin typeface="ADLaM Display" panose="02010000000000000000" pitchFamily="2" charset="0"/>
                <a:ea typeface="ADLaM Display" panose="02010000000000000000" pitchFamily="2" charset="0"/>
                <a:cs typeface="ADLaM Display" panose="02010000000000000000" pitchFamily="2" charset="0"/>
              </a:rPr>
              <a:t>La división del crédito y la garantía hipotecaria se produce simultáneamente al subdividir el inmueble y transferir las unidades a los adquirentes.</a:t>
            </a:r>
          </a:p>
          <a:p>
            <a:r>
              <a:rPr lang="es-ES" dirty="0">
                <a:latin typeface="ADLaM Display" panose="02010000000000000000" pitchFamily="2" charset="0"/>
                <a:ea typeface="ADLaM Display" panose="02010000000000000000" pitchFamily="2" charset="0"/>
                <a:cs typeface="ADLaM Display" panose="02010000000000000000" pitchFamily="2" charset="0"/>
              </a:rPr>
              <a:t>Condiciones de Divisibilidad: Debe constar en el título y registrarse en forma diferenciada en el Registro de la Propiedad Inmueble.</a:t>
            </a:r>
          </a:p>
          <a:p>
            <a:r>
              <a:rPr lang="es-ES" dirty="0">
                <a:latin typeface="ADLaM Display" panose="02010000000000000000" pitchFamily="2" charset="0"/>
                <a:ea typeface="ADLaM Display" panose="02010000000000000000" pitchFamily="2" charset="0"/>
                <a:cs typeface="ADLaM Display" panose="02010000000000000000" pitchFamily="2" charset="0"/>
              </a:rPr>
              <a:t>Requiere planos y estado parcelario</a:t>
            </a:r>
          </a:p>
          <a:p>
            <a:endParaRPr lang="en-US" dirty="0"/>
          </a:p>
        </p:txBody>
      </p:sp>
    </p:spTree>
    <p:extLst>
      <p:ext uri="{BB962C8B-B14F-4D97-AF65-F5344CB8AC3E}">
        <p14:creationId xmlns:p14="http://schemas.microsoft.com/office/powerpoint/2010/main" val="4246496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pPr algn="ctr"/>
            <a:r>
              <a:rPr lang="en-US" dirty="0" err="1"/>
              <a:t>hipotecas</a:t>
            </a:r>
            <a:r>
              <a:rPr lang="en-US" dirty="0"/>
              <a:t> SOBRE DERECHO DE SUPERFICIE</a:t>
            </a:r>
          </a:p>
        </p:txBody>
      </p:sp>
      <p:sp>
        <p:nvSpPr>
          <p:cNvPr id="5" name="Marcador de contenido 4"/>
          <p:cNvSpPr>
            <a:spLocks noGrp="1"/>
          </p:cNvSpPr>
          <p:nvPr>
            <p:ph sz="half" idx="1"/>
          </p:nvPr>
        </p:nvSpPr>
        <p:spPr>
          <a:xfrm>
            <a:off x="1449217" y="2010878"/>
            <a:ext cx="4643266" cy="3852040"/>
          </a:xfrm>
        </p:spPr>
        <p:txBody>
          <a:bodyPr>
            <a:normAutofit fontScale="85000" lnSpcReduction="20000"/>
          </a:bodyPr>
          <a:lstStyle/>
          <a:p>
            <a:pPr>
              <a:buFont typeface="Wingdings" panose="05000000000000000000" pitchFamily="2" charset="2"/>
              <a:buChar char="Ø"/>
            </a:pPr>
            <a:r>
              <a:rPr lang="es-ES" dirty="0">
                <a:latin typeface="ADLaM Display" panose="02010000000000000000" pitchFamily="2" charset="0"/>
                <a:ea typeface="ADLaM Display" panose="02010000000000000000" pitchFamily="2" charset="0"/>
                <a:cs typeface="ADLaM Display" panose="02010000000000000000" pitchFamily="2" charset="0"/>
              </a:rPr>
              <a:t>Objeto de la Hipoteca:</a:t>
            </a:r>
          </a:p>
          <a:p>
            <a:r>
              <a:rPr lang="es-ES" dirty="0">
                <a:latin typeface="ADLaM Display" panose="02010000000000000000" pitchFamily="2" charset="0"/>
                <a:ea typeface="ADLaM Display" panose="02010000000000000000" pitchFamily="2" charset="0"/>
                <a:cs typeface="ADLaM Display" panose="02010000000000000000" pitchFamily="2" charset="0"/>
              </a:rPr>
              <a:t>El titular del derecho de superficie puede constituir hipoteca sobre la rasante, vuelo o subsuelo, o sobre el derecho a construir en el inmueble, dentro del plazo de duración del derecho de superficie.</a:t>
            </a:r>
          </a:p>
          <a:p>
            <a:r>
              <a:rPr lang="es-ES" dirty="0">
                <a:latin typeface="ADLaM Display" panose="02010000000000000000" pitchFamily="2" charset="0"/>
                <a:ea typeface="ADLaM Display" panose="02010000000000000000" pitchFamily="2" charset="0"/>
                <a:cs typeface="ADLaM Display" panose="02010000000000000000" pitchFamily="2" charset="0"/>
              </a:rPr>
              <a:t>Artículos 2120 y 2206 CCCN</a:t>
            </a:r>
            <a:endParaRPr lang="en-US"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6" name="Marcador de contenido 5"/>
          <p:cNvSpPr>
            <a:spLocks noGrp="1"/>
          </p:cNvSpPr>
          <p:nvPr>
            <p:ph sz="half" idx="2"/>
          </p:nvPr>
        </p:nvSpPr>
        <p:spPr>
          <a:xfrm>
            <a:off x="6413771" y="2017342"/>
            <a:ext cx="4645152" cy="3845575"/>
          </a:xfrm>
        </p:spPr>
        <p:txBody>
          <a:bodyPr>
            <a:normAutofit fontScale="85000" lnSpcReduction="20000"/>
          </a:bodyPr>
          <a:lstStyle/>
          <a:p>
            <a:pPr>
              <a:buFont typeface="Wingdings" panose="05000000000000000000" pitchFamily="2" charset="2"/>
              <a:buChar char="Ø"/>
            </a:pPr>
            <a:r>
              <a:rPr lang="es-ES" b="1" dirty="0">
                <a:latin typeface="Calibri Light" panose="020F0302020204030204" pitchFamily="34" charset="0"/>
                <a:cs typeface="Calibri Light" panose="020F0302020204030204" pitchFamily="34" charset="0"/>
              </a:rPr>
              <a:t>Instrumentación:</a:t>
            </a:r>
          </a:p>
          <a:p>
            <a:r>
              <a:rPr lang="es-ES" dirty="0"/>
              <a:t>Croquis o proyecto de plano firmado por profesional habilitado, certificando el ajuste a la normativa.</a:t>
            </a:r>
          </a:p>
          <a:p>
            <a:r>
              <a:rPr lang="es-ES" dirty="0"/>
              <a:t>Determinación precisa del objeto del derecho real (ubicación, superficie, altura, etc.).</a:t>
            </a:r>
          </a:p>
          <a:p>
            <a:r>
              <a:rPr lang="es-ES" dirty="0"/>
              <a:t>Indemnización al Superficiario: Al momento de la extinción del derecho de superficie, la indemnización (Art. 2126 CCCN) puede consistir en la transmisión del dominio pleno del inmueble, subsistiendo los derechos reales constituidos sobre el derecho real de superficie</a:t>
            </a:r>
            <a:endParaRPr lang="en-US" dirty="0"/>
          </a:p>
        </p:txBody>
      </p:sp>
    </p:spTree>
    <p:extLst>
      <p:ext uri="{BB962C8B-B14F-4D97-AF65-F5344CB8AC3E}">
        <p14:creationId xmlns:p14="http://schemas.microsoft.com/office/powerpoint/2010/main" val="1835227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9217" y="494853"/>
            <a:ext cx="9605635" cy="1369342"/>
          </a:xfrm>
        </p:spPr>
        <p:txBody>
          <a:bodyPr>
            <a:normAutofit fontScale="90000"/>
          </a:bodyPr>
          <a:lstStyle/>
          <a:p>
            <a:pPr algn="ctr"/>
            <a:r>
              <a:rPr lang="es-ES" dirty="0"/>
              <a:t>REQUISITOS DOCUMENTACIÓN EN LA ESCRITURA DE CONSTITUCION HIPOTECA</a:t>
            </a:r>
            <a:br>
              <a:rPr lang="es-ES" dirty="0"/>
            </a:br>
            <a:r>
              <a:rPr lang="es-ES" dirty="0"/>
              <a:t>(</a:t>
            </a:r>
            <a:r>
              <a:rPr lang="es-ES" cap="none" dirty="0"/>
              <a:t>art</a:t>
            </a:r>
            <a:r>
              <a:rPr lang="es-ES" dirty="0"/>
              <a:t>. 2, RC 2/2025)</a:t>
            </a:r>
            <a:br>
              <a:rPr lang="es-ES" dirty="0"/>
            </a:br>
            <a:br>
              <a:rPr lang="es-ES" dirty="0"/>
            </a:br>
            <a:br>
              <a:rPr lang="es-ES" dirty="0"/>
            </a:br>
            <a:br>
              <a:rPr lang="es-ES" dirty="0"/>
            </a:br>
            <a:br>
              <a:rPr lang="es-ES" dirty="0"/>
            </a:br>
            <a:br>
              <a:rPr lang="es-ES" dirty="0"/>
            </a:br>
            <a:endParaRPr lang="en-US" dirty="0"/>
          </a:p>
        </p:txBody>
      </p:sp>
      <p:sp>
        <p:nvSpPr>
          <p:cNvPr id="3" name="Marcador de contenido 2"/>
          <p:cNvSpPr>
            <a:spLocks noGrp="1"/>
          </p:cNvSpPr>
          <p:nvPr>
            <p:ph sz="half" idx="1"/>
          </p:nvPr>
        </p:nvSpPr>
        <p:spPr>
          <a:xfrm>
            <a:off x="1205345" y="2010878"/>
            <a:ext cx="10446328" cy="3960431"/>
          </a:xfrm>
        </p:spPr>
        <p:txBody>
          <a:bodyPr>
            <a:normAutofit/>
          </a:bodyPr>
          <a:lstStyle/>
          <a:p>
            <a:pPr marL="514350" indent="-514350">
              <a:buFont typeface="+mj-lt"/>
              <a:buAutoNum type="alphaLcParenR"/>
            </a:pPr>
            <a:r>
              <a:rPr lang="es-ES" b="1" dirty="0">
                <a:latin typeface="Calibri Light" panose="020F0302020204030204" pitchFamily="34" charset="0"/>
                <a:cs typeface="Calibri Light" panose="020F0302020204030204" pitchFamily="34" charset="0"/>
              </a:rPr>
              <a:t>Plano de mensura del inmueble.</a:t>
            </a:r>
          </a:p>
          <a:p>
            <a:pPr marL="514350" indent="-514350">
              <a:buFont typeface="+mj-lt"/>
              <a:buAutoNum type="alphaLcParenR"/>
            </a:pPr>
            <a:r>
              <a:rPr lang="es-ES" b="1" dirty="0">
                <a:latin typeface="Calibri Light" panose="020F0302020204030204" pitchFamily="34" charset="0"/>
                <a:cs typeface="Calibri Light" panose="020F0302020204030204" pitchFamily="34" charset="0"/>
              </a:rPr>
              <a:t>Copia del proyecto urbanístico/obra/subdivisión (con constancia de expediente y firma de profesional habilitado).</a:t>
            </a:r>
          </a:p>
          <a:p>
            <a:pPr marL="514350" indent="-514350">
              <a:buFont typeface="+mj-lt"/>
              <a:buAutoNum type="alphaLcParenR"/>
            </a:pPr>
            <a:r>
              <a:rPr lang="es-ES" b="1" dirty="0">
                <a:latin typeface="Calibri Light" panose="020F0302020204030204" pitchFamily="34" charset="0"/>
                <a:cs typeface="Calibri Light" panose="020F0302020204030204" pitchFamily="34" charset="0"/>
              </a:rPr>
              <a:t> Certificados de dominio y libre deuda.</a:t>
            </a:r>
          </a:p>
          <a:p>
            <a:pPr marL="514350" indent="-514350">
              <a:buFont typeface="+mj-lt"/>
              <a:buAutoNum type="alphaLcParenR"/>
            </a:pPr>
            <a:r>
              <a:rPr lang="es-ES" b="1" dirty="0">
                <a:latin typeface="Calibri Light" panose="020F0302020204030204" pitchFamily="34" charset="0"/>
                <a:cs typeface="Calibri Light" panose="020F0302020204030204" pitchFamily="34" charset="0"/>
              </a:rPr>
              <a:t> Compromiso irrevocable del titular de afectar al régimen de propiedad horizontal/subdivisión.</a:t>
            </a:r>
          </a:p>
          <a:p>
            <a:pPr marL="514350" indent="-514350">
              <a:buFont typeface="+mj-lt"/>
              <a:buAutoNum type="alphaLcParenR"/>
            </a:pPr>
            <a:r>
              <a:rPr lang="es-ES" b="1" dirty="0">
                <a:latin typeface="Calibri Light" panose="020F0302020204030204" pitchFamily="34" charset="0"/>
                <a:cs typeface="Calibri Light" panose="020F0302020204030204" pitchFamily="34" charset="0"/>
              </a:rPr>
              <a:t> Datos del registro público o CNV para anotación de boletos</a:t>
            </a:r>
          </a:p>
          <a:p>
            <a:endParaRPr lang="es-ES" dirty="0">
              <a:latin typeface="Calibri Light" panose="020F0302020204030204" pitchFamily="34" charset="0"/>
              <a:cs typeface="Calibri Light" panose="020F0302020204030204" pitchFamily="34" charset="0"/>
            </a:endParaRPr>
          </a:p>
          <a:p>
            <a:pPr marL="0" indent="0">
              <a:buNone/>
            </a:pPr>
            <a:endParaRPr lang="es-ES" dirty="0">
              <a:latin typeface="Calibri Light" panose="020F0302020204030204" pitchFamily="34" charset="0"/>
              <a:cs typeface="Calibri Light" panose="020F0302020204030204" pitchFamily="34" charset="0"/>
            </a:endParaRPr>
          </a:p>
          <a:p>
            <a:endParaRPr lang="es-ES" dirty="0">
              <a:latin typeface="Calibri Light" panose="020F0302020204030204" pitchFamily="34" charset="0"/>
              <a:cs typeface="Calibri Light" panose="020F0302020204030204" pitchFamily="34" charset="0"/>
            </a:endParaRPr>
          </a:p>
          <a:p>
            <a:endParaRPr lang="en-US" dirty="0"/>
          </a:p>
        </p:txBody>
      </p:sp>
    </p:spTree>
    <p:extLst>
      <p:ext uri="{BB962C8B-B14F-4D97-AF65-F5344CB8AC3E}">
        <p14:creationId xmlns:p14="http://schemas.microsoft.com/office/powerpoint/2010/main" val="1711142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679F38-84BC-D6DA-F76D-1387F67EB5B4}"/>
              </a:ext>
            </a:extLst>
          </p:cNvPr>
          <p:cNvSpPr>
            <a:spLocks noGrp="1"/>
          </p:cNvSpPr>
          <p:nvPr>
            <p:ph type="title"/>
          </p:nvPr>
        </p:nvSpPr>
        <p:spPr/>
        <p:txBody>
          <a:bodyPr/>
          <a:lstStyle/>
          <a:p>
            <a:pPr algn="ctr"/>
            <a:r>
              <a:rPr lang="es-AR" dirty="0"/>
              <a:t>PROCESO AFECTACION DE INMUEBLES  A CONSTRUIR ART 6 RES. 2/2025</a:t>
            </a:r>
          </a:p>
        </p:txBody>
      </p:sp>
      <p:sp>
        <p:nvSpPr>
          <p:cNvPr id="3" name="Marcador de contenido 2">
            <a:extLst>
              <a:ext uri="{FF2B5EF4-FFF2-40B4-BE49-F238E27FC236}">
                <a16:creationId xmlns:a16="http://schemas.microsoft.com/office/drawing/2014/main" id="{F3D2EC54-936D-B80E-2E76-5BC9B241F60D}"/>
              </a:ext>
            </a:extLst>
          </p:cNvPr>
          <p:cNvSpPr>
            <a:spLocks noGrp="1"/>
          </p:cNvSpPr>
          <p:nvPr>
            <p:ph idx="1"/>
          </p:nvPr>
        </p:nvSpPr>
        <p:spPr/>
        <p:txBody>
          <a:bodyPr>
            <a:normAutofit/>
          </a:bodyPr>
          <a:lstStyle/>
          <a:p>
            <a:r>
              <a:rPr lang="es-AR" sz="1800" dirty="0"/>
              <a:t>1. Constituye Hipoteca previendo la división del inmueble a PH o CI.</a:t>
            </a:r>
          </a:p>
          <a:p>
            <a:r>
              <a:rPr lang="es-AR" sz="1800" dirty="0"/>
              <a:t>2. </a:t>
            </a:r>
            <a:r>
              <a:rPr lang="es-ES" sz="1800" dirty="0"/>
              <a:t>Afectación de las unidades construidas o proyectadas al régimen de propiedad horizontal o cualquier otro régimen de subdivisión ( art 10 DNO 1017 /24)</a:t>
            </a:r>
          </a:p>
          <a:p>
            <a:r>
              <a:rPr lang="es-ES" sz="1800" dirty="0"/>
              <a:t>3 . Que existan Boletos de compra venta u otros </a:t>
            </a:r>
            <a:r>
              <a:rPr lang="es-ES" sz="1800" dirty="0" err="1"/>
              <a:t>doc</a:t>
            </a:r>
            <a:r>
              <a:rPr lang="es-ES" sz="1800" dirty="0"/>
              <a:t> similar </a:t>
            </a:r>
          </a:p>
          <a:p>
            <a:r>
              <a:rPr lang="es-ES" sz="1800" dirty="0"/>
              <a:t>4.  Que prometan la entrega del derecho real de dominio o superficie sobre un inmueble futuro, sobre el cual no se pueda ejercer la posesión, en razón de la inexistencia de situación constructiva suficiente.</a:t>
            </a:r>
          </a:p>
          <a:p>
            <a:r>
              <a:rPr lang="es-ES" sz="1800" dirty="0"/>
              <a:t>SE REALIZA   </a:t>
            </a:r>
            <a:endParaRPr lang="es-AR" sz="1800" dirty="0"/>
          </a:p>
        </p:txBody>
      </p:sp>
      <p:sp>
        <p:nvSpPr>
          <p:cNvPr id="4" name="Flecha: hacia abajo 3">
            <a:extLst>
              <a:ext uri="{FF2B5EF4-FFF2-40B4-BE49-F238E27FC236}">
                <a16:creationId xmlns:a16="http://schemas.microsoft.com/office/drawing/2014/main" id="{EE081B79-8661-E2B8-B4FD-E2364B4D1372}"/>
              </a:ext>
            </a:extLst>
          </p:cNvPr>
          <p:cNvSpPr/>
          <p:nvPr/>
        </p:nvSpPr>
        <p:spPr>
          <a:xfrm>
            <a:off x="3442447" y="4991548"/>
            <a:ext cx="1355464" cy="104923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807782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2800" dirty="0"/>
              <a:t>Proceso de Afectación del Inmueble al Sistema</a:t>
            </a:r>
            <a:endParaRPr lang="en-US" sz="2800" dirty="0"/>
          </a:p>
        </p:txBody>
      </p:sp>
      <p:sp>
        <p:nvSpPr>
          <p:cNvPr id="5" name="Marcador de contenido 4"/>
          <p:cNvSpPr>
            <a:spLocks noGrp="1"/>
          </p:cNvSpPr>
          <p:nvPr>
            <p:ph sz="half" idx="1"/>
          </p:nvPr>
        </p:nvSpPr>
        <p:spPr>
          <a:xfrm>
            <a:off x="1447331" y="2010878"/>
            <a:ext cx="4645152" cy="3919659"/>
          </a:xfrm>
        </p:spPr>
        <p:txBody>
          <a:bodyPr>
            <a:normAutofit fontScale="40000" lnSpcReduction="20000"/>
          </a:bodyPr>
          <a:lstStyle/>
          <a:p>
            <a:pPr>
              <a:buFont typeface="Wingdings" panose="05000000000000000000" pitchFamily="2" charset="2"/>
              <a:buChar char="Ø"/>
            </a:pPr>
            <a:r>
              <a:rPr lang="es-ES" dirty="0"/>
              <a:t> </a:t>
            </a:r>
            <a:r>
              <a:rPr lang="es-ES" sz="3000" b="1" dirty="0"/>
              <a:t>Instrumentación</a:t>
            </a:r>
            <a:r>
              <a:rPr lang="es-ES" sz="3000" dirty="0"/>
              <a:t> (art. 6, RC 2/2025):</a:t>
            </a:r>
          </a:p>
          <a:p>
            <a:r>
              <a:rPr lang="es-ES" sz="3000" dirty="0"/>
              <a:t> </a:t>
            </a:r>
            <a:r>
              <a:rPr lang="es-ES" sz="3000" dirty="0">
                <a:ln w="0"/>
                <a:solidFill>
                  <a:schemeClr val="accent1"/>
                </a:solidFill>
                <a:effectLst>
                  <a:outerShdw blurRad="38100" dist="25400" dir="5400000" algn="ctr" rotWithShape="0">
                    <a:srgbClr val="6E747A">
                      <a:alpha val="43000"/>
                    </a:srgbClr>
                  </a:outerShdw>
                </a:effectLst>
                <a:latin typeface="ADLaM Display" panose="02010000000000000000" pitchFamily="2" charset="0"/>
                <a:ea typeface="ADLaM Display" panose="02010000000000000000" pitchFamily="2" charset="0"/>
                <a:cs typeface="ADLaM Display" panose="02010000000000000000" pitchFamily="2" charset="0"/>
              </a:rPr>
              <a:t>Se realiza mediante Acta Notarial.</a:t>
            </a:r>
            <a:endParaRPr lang="es-ES" sz="3000" dirty="0">
              <a:latin typeface="ADLaM Display" panose="02010000000000000000" pitchFamily="2" charset="0"/>
              <a:ea typeface="ADLaM Display" panose="02010000000000000000" pitchFamily="2" charset="0"/>
              <a:cs typeface="ADLaM Display" panose="02010000000000000000" pitchFamily="2" charset="0"/>
            </a:endParaRPr>
          </a:p>
          <a:p>
            <a:pPr>
              <a:buFont typeface="Wingdings" panose="05000000000000000000" pitchFamily="2" charset="2"/>
              <a:buChar char="Ø"/>
            </a:pPr>
            <a:r>
              <a:rPr lang="es-ES" sz="3000" b="1" dirty="0"/>
              <a:t>Inscripción:</a:t>
            </a:r>
          </a:p>
          <a:p>
            <a:r>
              <a:rPr lang="es-ES" sz="3000" dirty="0"/>
              <a:t>Debe inscribirse en el Registro de la Propiedad Inmueble en el rubro "gravámenes" del folio real respectivo.</a:t>
            </a:r>
          </a:p>
          <a:p>
            <a:pPr>
              <a:buFont typeface="Wingdings" panose="05000000000000000000" pitchFamily="2" charset="2"/>
              <a:buChar char="Ø"/>
            </a:pPr>
            <a:r>
              <a:rPr lang="es-ES" sz="3000" b="1" dirty="0"/>
              <a:t>Caducidad de la Inscripción de Afectación</a:t>
            </a:r>
            <a:r>
              <a:rPr lang="es-ES" sz="3000" dirty="0"/>
              <a:t>:</a:t>
            </a:r>
          </a:p>
          <a:p>
            <a:r>
              <a:rPr lang="es-ES" sz="3000" dirty="0"/>
              <a:t>A los diez (10) años, si no se renueva su anotación a solicitud de cualquiera de las partes interesadas (incluida la entidad financiera).</a:t>
            </a:r>
          </a:p>
          <a:p>
            <a:r>
              <a:rPr lang="es-ES" sz="3000" dirty="0"/>
              <a:t>Extinción del asiento de afectación (art. 7, DTR 10/2025, CABA)</a:t>
            </a:r>
          </a:p>
          <a:p>
            <a:r>
              <a:rPr lang="es-ES" sz="3000" dirty="0"/>
              <a:t>Reinscripción (art. 8, DTR 10/2025, CABA)</a:t>
            </a:r>
          </a:p>
          <a:p>
            <a:pPr>
              <a:buFont typeface="Wingdings" panose="05000000000000000000" pitchFamily="2" charset="2"/>
              <a:buChar char="Ø"/>
            </a:pPr>
            <a:r>
              <a:rPr lang="es-ES" sz="3000" dirty="0"/>
              <a:t>Calificación registral</a:t>
            </a:r>
          </a:p>
          <a:p>
            <a:r>
              <a:rPr lang="es-ES" sz="3000" dirty="0"/>
              <a:t>Art. 2, DTR 10/2025, CABA</a:t>
            </a:r>
          </a:p>
          <a:p>
            <a:endParaRPr lang="en-US" dirty="0"/>
          </a:p>
        </p:txBody>
      </p:sp>
      <p:sp>
        <p:nvSpPr>
          <p:cNvPr id="6" name="Marcador de contenido 5"/>
          <p:cNvSpPr>
            <a:spLocks noGrp="1"/>
          </p:cNvSpPr>
          <p:nvPr>
            <p:ph sz="half" idx="2"/>
          </p:nvPr>
        </p:nvSpPr>
        <p:spPr>
          <a:xfrm>
            <a:off x="6413771" y="2017343"/>
            <a:ext cx="4645152" cy="3913194"/>
          </a:xfrm>
        </p:spPr>
        <p:txBody>
          <a:bodyPr>
            <a:noAutofit/>
          </a:bodyPr>
          <a:lstStyle/>
          <a:p>
            <a:pPr>
              <a:buFont typeface="Wingdings" panose="05000000000000000000" pitchFamily="2" charset="2"/>
              <a:buChar char="Ø"/>
            </a:pPr>
            <a:r>
              <a:rPr lang="es-ES" sz="1400" b="1" dirty="0"/>
              <a:t>Contenido del Acta Notarial </a:t>
            </a:r>
            <a:r>
              <a:rPr lang="es-ES" sz="1400" dirty="0"/>
              <a:t>(</a:t>
            </a:r>
            <a:r>
              <a:rPr lang="es-ES" sz="1400" dirty="0" err="1"/>
              <a:t>arts</a:t>
            </a:r>
            <a:r>
              <a:rPr lang="es-ES" sz="1400" dirty="0"/>
              <a:t> 6 y 7 RC 2/2025)</a:t>
            </a:r>
          </a:p>
          <a:p>
            <a:r>
              <a:rPr lang="es-ES" sz="1400" dirty="0"/>
              <a:t>Determinación precisa de las unidades o parcelas a construirse/dividirse, conforme al proyecto de plano de obra/subdivisión.</a:t>
            </a:r>
          </a:p>
          <a:p>
            <a:r>
              <a:rPr lang="es-ES" sz="1400" dirty="0"/>
              <a:t>Croquis efectuado por profesional habilitado.</a:t>
            </a:r>
          </a:p>
          <a:p>
            <a:r>
              <a:rPr lang="es-ES" sz="1400" dirty="0"/>
              <a:t>Estado de ocupación del inmueble, informe de deuda por impuestos y certificados registrales.</a:t>
            </a:r>
          </a:p>
          <a:p>
            <a:r>
              <a:rPr lang="es-ES" sz="1400" dirty="0"/>
              <a:t>Compromiso irrevocable del titular de afectar el inmueble al régimen de propiedad horizontal o subdivisión.</a:t>
            </a:r>
          </a:p>
          <a:p>
            <a:r>
              <a:rPr lang="es-ES" sz="1400" dirty="0"/>
              <a:t>Datos del registro público o entidad CNV que llevará la anotación de boletos.</a:t>
            </a:r>
            <a:endParaRPr lang="en-US" sz="1400" dirty="0"/>
          </a:p>
        </p:txBody>
      </p:sp>
      <p:sp>
        <p:nvSpPr>
          <p:cNvPr id="3" name="Flecha: a la derecha 2">
            <a:extLst>
              <a:ext uri="{FF2B5EF4-FFF2-40B4-BE49-F238E27FC236}">
                <a16:creationId xmlns:a16="http://schemas.microsoft.com/office/drawing/2014/main" id="{F5F29516-8E16-C6C9-68D5-80BDA2AB12D8}"/>
              </a:ext>
            </a:extLst>
          </p:cNvPr>
          <p:cNvSpPr/>
          <p:nvPr/>
        </p:nvSpPr>
        <p:spPr>
          <a:xfrm>
            <a:off x="5862918" y="2506532"/>
            <a:ext cx="550853" cy="31197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205651165"/>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Galería</Template>
  <TotalTime>2177</TotalTime>
  <Words>1264</Words>
  <Application>Microsoft Office PowerPoint</Application>
  <PresentationFormat>Panorámica</PresentationFormat>
  <Paragraphs>98</Paragraphs>
  <Slides>12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12</vt:i4>
      </vt:variant>
    </vt:vector>
  </HeadingPairs>
  <TitlesOfParts>
    <vt:vector size="20" baseType="lpstr">
      <vt:lpstr>ADLaM Display</vt:lpstr>
      <vt:lpstr>Arial</vt:lpstr>
      <vt:lpstr>Calibri</vt:lpstr>
      <vt:lpstr>Calibri Light</vt:lpstr>
      <vt:lpstr>Century Gothic</vt:lpstr>
      <vt:lpstr>Gill Sans MT</vt:lpstr>
      <vt:lpstr>Wingdings</vt:lpstr>
      <vt:lpstr>Galería</vt:lpstr>
      <vt:lpstr>       Resolución Conjunta 2/2025: Impulso al Mercado Inmobiliario y Financiamiento Hipotecario       </vt:lpstr>
      <vt:lpstr> CONTEXTO </vt:lpstr>
      <vt:lpstr>INDivisibilidad hipoteca</vt:lpstr>
      <vt:lpstr>Concepto de hipoteca divisible</vt:lpstr>
      <vt:lpstr>hipotecas divisibles </vt:lpstr>
      <vt:lpstr>hipotecas SOBRE DERECHO DE SUPERFICIE</vt:lpstr>
      <vt:lpstr>REQUISITOS DOCUMENTACIÓN EN LA ESCRITURA DE CONSTITUCION HIPOTECA (art. 2, RC 2/2025)      </vt:lpstr>
      <vt:lpstr>PROCESO AFECTACION DE INMUEBLES  A CONSTRUIR ART 6 RES. 2/2025</vt:lpstr>
      <vt:lpstr>Proceso de Afectación del Inmueble al Sistema</vt:lpstr>
      <vt:lpstr>ANOTACIÓN DE BOLETOS DE COMPRAVENTA (art. 3 RC 2/2025) </vt:lpstr>
      <vt:lpstr>Extinción de la Anotación BOLETOS DE COMPRAVENTA (art. 12, RC 2/205) </vt:lpstr>
      <vt:lpstr>Registración del acta notarial (art. 15, RC 2/2025)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DECRETO 743/2024        rige desde el 20/08/2024</dc:title>
  <dc:creator>laura chiappinotto</dc:creator>
  <cp:lastModifiedBy>Usuario de Windows</cp:lastModifiedBy>
  <cp:revision>172</cp:revision>
  <dcterms:created xsi:type="dcterms:W3CDTF">2024-08-28T16:57:01Z</dcterms:created>
  <dcterms:modified xsi:type="dcterms:W3CDTF">2025-07-22T18:53:10Z</dcterms:modified>
</cp:coreProperties>
</file>