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8" r:id="rId1"/>
  </p:sldMasterIdLst>
  <p:sldIdLst>
    <p:sldId id="256" r:id="rId2"/>
    <p:sldId id="260" r:id="rId3"/>
    <p:sldId id="258" r:id="rId4"/>
    <p:sldId id="259" r:id="rId5"/>
    <p:sldId id="261" r:id="rId6"/>
    <p:sldId id="262" r:id="rId7"/>
    <p:sldId id="263" r:id="rId8"/>
    <p:sldId id="270" r:id="rId9"/>
    <p:sldId id="264" r:id="rId10"/>
    <p:sldId id="269" r:id="rId11"/>
    <p:sldId id="265" r:id="rId12"/>
    <p:sldId id="257" r:id="rId13"/>
    <p:sldId id="266" r:id="rId14"/>
    <p:sldId id="268" r:id="rId15"/>
    <p:sldId id="267" r:id="rId16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r" initials="U" lastIdx="1" clrIdx="0">
    <p:extLst>
      <p:ext uri="{19B8F6BF-5375-455C-9EA6-DF929625EA0E}">
        <p15:presenceInfo xmlns:p15="http://schemas.microsoft.com/office/powerpoint/2012/main" userId="10e19b64d9a84a7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708" autoAdjust="0"/>
  </p:normalViewPr>
  <p:slideViewPr>
    <p:cSldViewPr>
      <p:cViewPr varScale="1">
        <p:scale>
          <a:sx n="91" d="100"/>
          <a:sy n="91" d="100"/>
        </p:scale>
        <p:origin x="91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3-26T10:04:20.730" idx="1">
    <p:pos x="10" y="10"/>
    <p:text/>
    <p:extLst>
      <p:ext uri="{C676402C-5697-4E1C-873F-D02D1690AC5C}">
        <p15:threadingInfo xmlns:p15="http://schemas.microsoft.com/office/powerpoint/2012/main" timeZoneBias="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‹Nº›</a:t>
            </a:fld>
            <a:endParaRPr kumimoji="0" lang="en-US" sz="1800" dirty="0">
              <a:solidFill>
                <a:schemeClr val="bg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1157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91440" rIns="45720" bIns="9144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6652B35-718D-4E28-AFEB-B694A3B357E8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90134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91440" rIns="45720" bIns="9144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6652B35-718D-4E28-AFEB-B694A3B357E8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44218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6652B35-718D-4E28-AFEB-B694A3B357E8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81458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6652B35-718D-4E28-AFEB-B694A3B357E8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9719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6652B35-718D-4E28-AFEB-B694A3B357E8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43126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C3F416CD-67A3-4CF0-A210-F6AF31AC147F}" type="datetimeFigureOut">
              <a:rPr lang="en-US" smtClean="0"/>
              <a:pPr algn="l" eaLnBrk="1" latinLnBrk="0" hangingPunct="1"/>
              <a:t>9/21/2023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‹Nº›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452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C3F416CD-67A3-4CF0-A210-F6AF31AC147F}" type="datetimeFigureOut">
              <a:rPr lang="en-US" smtClean="0"/>
              <a:pPr algn="l" eaLnBrk="1" latinLnBrk="0" hangingPunct="1"/>
              <a:t>9/21/2023</a:t>
            </a:fld>
            <a:endParaRPr lang="en-US" sz="800" dirty="0">
              <a:solidFill>
                <a:schemeClr val="accent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800" dirty="0">
              <a:solidFill>
                <a:schemeClr val="accent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‹Nº›</a:t>
            </a:fld>
            <a:endParaRPr kumimoji="0"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594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9/21/2023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6652B35-718D-4E28-AFEB-B694A3B357E8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73421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0"/>
            <a:ext cx="303809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96652B35-718D-4E28-AFEB-B694A3B357E8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64947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1">
              <a:lumMod val="50000"/>
              <a:lumOff val="5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3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96652B35-718D-4E28-AFEB-B694A3B357E8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93024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2" y="6400800"/>
            <a:ext cx="914398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fld id="{C3F416CD-67A3-4CF0-A210-F6AF31AC147F}" type="datetimeFigureOut">
              <a:rPr lang="en-US" smtClean="0"/>
              <a:pPr algn="l" eaLnBrk="1" latinLnBrk="0" hangingPunct="1"/>
              <a:t>9/21/2023</a:t>
            </a:fld>
            <a:endParaRPr lang="en-US" sz="800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endParaRPr kumimoji="0" lang="en-US" sz="800" dirty="0">
              <a:solidFill>
                <a:schemeClr val="accent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‹Nº›</a:t>
            </a:fld>
            <a:endParaRPr kumimoji="0" lang="en-US" sz="1800" dirty="0">
              <a:solidFill>
                <a:schemeClr val="bg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6506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hyperlink" Target="mailto:visado.consolidacion@gmail.com" TargetMode="Externa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Consolidación Ley 24.374</a:t>
            </a:r>
            <a:endParaRPr lang="es-AR" dirty="0"/>
          </a:p>
        </p:txBody>
      </p:sp>
      <p:sp>
        <p:nvSpPr>
          <p:cNvPr id="8" name="7 Marcador de posición de imagen"/>
          <p:cNvSpPr>
            <a:spLocks noGrp="1"/>
          </p:cNvSpPr>
          <p:nvPr>
            <p:ph type="pic" idx="1"/>
          </p:nvPr>
        </p:nvSpPr>
        <p:spPr/>
      </p:sp>
      <p:sp>
        <p:nvSpPr>
          <p:cNvPr id="3" name="2 Subtítulo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s-AR" dirty="0" smtClean="0"/>
              <a:t>Aspectos relevantes</a:t>
            </a:r>
            <a:endParaRPr lang="es-AR" dirty="0"/>
          </a:p>
        </p:txBody>
      </p:sp>
      <p:sp>
        <p:nvSpPr>
          <p:cNvPr id="4" name="3 CuadroTexto"/>
          <p:cNvSpPr txBox="1"/>
          <p:nvPr/>
        </p:nvSpPr>
        <p:spPr>
          <a:xfrm>
            <a:off x="6163358" y="5805264"/>
            <a:ext cx="2736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/>
              <a:t>Dra. Noelia </a:t>
            </a:r>
            <a:r>
              <a:rPr lang="es-AR" sz="1600" dirty="0" err="1" smtClean="0"/>
              <a:t>Plantamura</a:t>
            </a:r>
            <a:endParaRPr lang="es-AR" sz="1600" dirty="0"/>
          </a:p>
        </p:txBody>
      </p:sp>
      <p:sp>
        <p:nvSpPr>
          <p:cNvPr id="5" name="4 CuadroTexto"/>
          <p:cNvSpPr txBox="1"/>
          <p:nvPr/>
        </p:nvSpPr>
        <p:spPr>
          <a:xfrm>
            <a:off x="6163358" y="6154462"/>
            <a:ext cx="28011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000" dirty="0" smtClean="0"/>
              <a:t>Jefe de Departamento de Consolidación</a:t>
            </a:r>
            <a:endParaRPr lang="es-AR" sz="1000" dirty="0"/>
          </a:p>
        </p:txBody>
      </p:sp>
      <p:sp>
        <p:nvSpPr>
          <p:cNvPr id="6" name="5 CuadroTexto"/>
          <p:cNvSpPr txBox="1"/>
          <p:nvPr/>
        </p:nvSpPr>
        <p:spPr>
          <a:xfrm>
            <a:off x="6092973" y="6400683"/>
            <a:ext cx="2877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000" dirty="0" smtClean="0"/>
              <a:t>Subsecretaria </a:t>
            </a:r>
            <a:r>
              <a:rPr lang="es-AR" sz="1000" dirty="0"/>
              <a:t> </a:t>
            </a:r>
            <a:r>
              <a:rPr lang="es-AR" sz="1000" dirty="0" smtClean="0"/>
              <a:t>de Hábitat de la </a:t>
            </a:r>
            <a:r>
              <a:rPr lang="es-AR" sz="1000" dirty="0" err="1" smtClean="0"/>
              <a:t>Cominidad</a:t>
            </a:r>
            <a:r>
              <a:rPr lang="es-AR" sz="1000" dirty="0" smtClean="0"/>
              <a:t>.</a:t>
            </a:r>
          </a:p>
          <a:p>
            <a:r>
              <a:rPr lang="es-AR" sz="1000" dirty="0" smtClean="0"/>
              <a:t>Mail de contacto </a:t>
            </a:r>
            <a:r>
              <a:rPr lang="es-AR" sz="1000" dirty="0" smtClean="0">
                <a:hlinkClick r:id="rId2"/>
              </a:rPr>
              <a:t>visado.consolidacion@gmail.com</a:t>
            </a:r>
            <a:endParaRPr lang="es-AR" sz="1000" dirty="0" smtClean="0"/>
          </a:p>
          <a:p>
            <a:r>
              <a:rPr lang="es-AR" sz="1000" dirty="0" smtClean="0"/>
              <a:t>Tel. (0221) 4272266 interno 120</a:t>
            </a:r>
          </a:p>
          <a:p>
            <a:endParaRPr lang="es-AR" sz="1000" dirty="0"/>
          </a:p>
        </p:txBody>
      </p:sp>
      <p:sp>
        <p:nvSpPr>
          <p:cNvPr id="7" name="6 CuadroTexto"/>
          <p:cNvSpPr txBox="1"/>
          <p:nvPr/>
        </p:nvSpPr>
        <p:spPr>
          <a:xfrm>
            <a:off x="539552" y="6004555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4800" dirty="0" smtClean="0">
                <a:solidFill>
                  <a:schemeClr val="bg1">
                    <a:lumMod val="50000"/>
                  </a:schemeClr>
                </a:solidFill>
              </a:rPr>
              <a:t>2023</a:t>
            </a:r>
            <a:endParaRPr lang="es-AR" sz="4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547664" y="1988840"/>
            <a:ext cx="3785588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AR" sz="4000" b="1" dirty="0" smtClean="0"/>
              <a:t>CONSOLIDACION</a:t>
            </a:r>
          </a:p>
          <a:p>
            <a:pPr algn="ctr"/>
            <a:r>
              <a:rPr lang="es-AR" sz="4000" b="1" dirty="0" smtClean="0"/>
              <a:t>LEY </a:t>
            </a:r>
            <a:r>
              <a:rPr lang="es-AR" sz="6600" b="1" dirty="0" smtClean="0"/>
              <a:t>24.374</a:t>
            </a:r>
            <a:endParaRPr lang="es-AR" sz="6600" b="1" dirty="0"/>
          </a:p>
        </p:txBody>
      </p:sp>
    </p:spTree>
    <p:extLst>
      <p:ext uri="{BB962C8B-B14F-4D97-AF65-F5344CB8AC3E}">
        <p14:creationId xmlns:p14="http://schemas.microsoft.com/office/powerpoint/2010/main" val="1612418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Rectificaciones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El escribano puede hacer aclaraciones y </a:t>
            </a:r>
            <a:r>
              <a:rPr lang="es-AR" dirty="0" smtClean="0"/>
              <a:t>rectificaciones. Se completa y perfecciona el titulo.</a:t>
            </a:r>
          </a:p>
          <a:p>
            <a:r>
              <a:rPr lang="es-AR" b="1" dirty="0" smtClean="0">
                <a:solidFill>
                  <a:srgbClr val="C00000"/>
                </a:solidFill>
              </a:rPr>
              <a:t>SI SE DETECTA ERROR </a:t>
            </a:r>
            <a:r>
              <a:rPr lang="es-AR" b="1" dirty="0">
                <a:solidFill>
                  <a:srgbClr val="C00000"/>
                </a:solidFill>
              </a:rPr>
              <a:t>EN EL OBJETO </a:t>
            </a:r>
            <a:r>
              <a:rPr lang="es-AR" dirty="0" smtClean="0"/>
              <a:t>Se puede rectificar, pero como hay </a:t>
            </a:r>
            <a:r>
              <a:rPr lang="es-AR" dirty="0"/>
              <a:t>que desafectar y volver a </a:t>
            </a:r>
            <a:r>
              <a:rPr lang="es-AR" dirty="0" smtClean="0"/>
              <a:t>inscribir hay que volver a computar los 10 años.</a:t>
            </a:r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28413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Medidas cautelares: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No impiden la continuación del trámite.</a:t>
            </a:r>
          </a:p>
          <a:p>
            <a:r>
              <a:rPr lang="es-AR" dirty="0" smtClean="0"/>
              <a:t>Se debe dejar constancia en el acta de las medidas vigentes que surjan de la matrícula.</a:t>
            </a:r>
          </a:p>
          <a:p>
            <a:r>
              <a:rPr lang="es-AR" dirty="0" smtClean="0"/>
              <a:t>Se transfieren a la nueva matrícula solo las medidas anotadas contra el beneficiario (La más común es el embargo).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727023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Titulo de propiedad “compuesto”</a:t>
            </a:r>
            <a:endParaRPr lang="es-AR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6150" y="1920760"/>
            <a:ext cx="6596149" cy="3873731"/>
          </a:xfrm>
        </p:spPr>
      </p:pic>
    </p:spTree>
    <p:extLst>
      <p:ext uri="{BB962C8B-B14F-4D97-AF65-F5344CB8AC3E}">
        <p14:creationId xmlns:p14="http://schemas.microsoft.com/office/powerpoint/2010/main" val="4054406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Inscripción: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s-AR" b="1" dirty="0" smtClean="0">
                <a:solidFill>
                  <a:srgbClr val="C00000"/>
                </a:solidFill>
              </a:rPr>
              <a:t>INSCRIPCION ORIGINARIA</a:t>
            </a:r>
            <a:r>
              <a:rPr lang="es-AR" dirty="0" smtClean="0"/>
              <a:t>: </a:t>
            </a:r>
          </a:p>
          <a:p>
            <a:pPr marL="109728" indent="0">
              <a:buNone/>
            </a:pPr>
            <a:r>
              <a:rPr lang="es-AR" dirty="0" smtClean="0"/>
              <a:t>Art 12 DTR 2/11</a:t>
            </a:r>
          </a:p>
          <a:p>
            <a:r>
              <a:rPr lang="es-AR" dirty="0" smtClean="0"/>
              <a:t>Cuando la consolidación afectase la totalidad del inmueble, su registración producirá la apertura de un nuevo folio real, que será acompañado por el notario interviniente. </a:t>
            </a:r>
          </a:p>
          <a:p>
            <a:r>
              <a:rPr lang="es-AR" dirty="0" smtClean="0"/>
              <a:t>Se debe solicitar la caducidad de la matrícula anterior. </a:t>
            </a:r>
          </a:p>
          <a:p>
            <a:r>
              <a:rPr lang="es-AR" dirty="0" smtClean="0"/>
              <a:t>Efecto similar a la usucapión</a:t>
            </a:r>
            <a:r>
              <a:rPr lang="es-AR" dirty="0"/>
              <a:t>.</a:t>
            </a:r>
            <a:endParaRPr lang="es-AR" dirty="0" smtClean="0"/>
          </a:p>
          <a:p>
            <a:endParaRPr lang="es-AR" dirty="0" smtClean="0"/>
          </a:p>
          <a:p>
            <a:endParaRPr lang="es-AR" dirty="0" smtClean="0"/>
          </a:p>
        </p:txBody>
      </p:sp>
    </p:spTree>
    <p:extLst>
      <p:ext uri="{BB962C8B-B14F-4D97-AF65-F5344CB8AC3E}">
        <p14:creationId xmlns:p14="http://schemas.microsoft.com/office/powerpoint/2010/main" val="121405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Parcialidad con plano</a:t>
            </a:r>
            <a:endParaRPr lang="es-AR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9174" y="1918682"/>
            <a:ext cx="6010102" cy="3877887"/>
          </a:xfrm>
        </p:spPr>
      </p:pic>
    </p:spTree>
    <p:extLst>
      <p:ext uri="{BB962C8B-B14F-4D97-AF65-F5344CB8AC3E}">
        <p14:creationId xmlns:p14="http://schemas.microsoft.com/office/powerpoint/2010/main" val="2315120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Parcialidad sin plano</a:t>
            </a:r>
            <a:endParaRPr lang="es-AR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325" y="2048596"/>
            <a:ext cx="7543800" cy="3618058"/>
          </a:xfrm>
        </p:spPr>
      </p:pic>
    </p:spTree>
    <p:extLst>
      <p:ext uri="{BB962C8B-B14F-4D97-AF65-F5344CB8AC3E}">
        <p14:creationId xmlns:p14="http://schemas.microsoft.com/office/powerpoint/2010/main" val="1670740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Marco legal: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99248" y="2348880"/>
            <a:ext cx="7745505" cy="3877815"/>
          </a:xfrm>
        </p:spPr>
        <p:txBody>
          <a:bodyPr>
            <a:normAutofit lnSpcReduction="10000"/>
          </a:bodyPr>
          <a:lstStyle/>
          <a:p>
            <a:r>
              <a:rPr lang="es-AR" dirty="0" smtClean="0"/>
              <a:t>Ley 24.374  (En especial el art. 8).</a:t>
            </a:r>
          </a:p>
          <a:p>
            <a:r>
              <a:rPr lang="es-AR" dirty="0" smtClean="0"/>
              <a:t>Ley 25.797 Consolidación </a:t>
            </a:r>
            <a:r>
              <a:rPr lang="es-AR" dirty="0" err="1" smtClean="0"/>
              <a:t>Dominial</a:t>
            </a:r>
            <a:r>
              <a:rPr lang="es-AR" dirty="0" smtClean="0"/>
              <a:t>.</a:t>
            </a:r>
          </a:p>
          <a:p>
            <a:r>
              <a:rPr lang="es-AR" dirty="0" smtClean="0"/>
              <a:t>Decreto 181/06, de la Provincia de Bs AS</a:t>
            </a:r>
          </a:p>
          <a:p>
            <a:r>
              <a:rPr lang="es-AR" dirty="0" smtClean="0"/>
              <a:t>Resolución 463/16 de la Subsecretaría Social de Tierras y Acceso Justo al Hábitat.</a:t>
            </a:r>
          </a:p>
          <a:p>
            <a:r>
              <a:rPr lang="es-AR" dirty="0" smtClean="0"/>
              <a:t>DTR 2/11 del Registro de la propiedad: Reglamenta la inscripción.</a:t>
            </a:r>
          </a:p>
          <a:p>
            <a:pPr lvl="0">
              <a:buClr>
                <a:srgbClr val="873624"/>
              </a:buClr>
            </a:pPr>
            <a:r>
              <a:rPr lang="es-AR" dirty="0" smtClean="0"/>
              <a:t>Resolución 153/17 </a:t>
            </a:r>
            <a:r>
              <a:rPr lang="es-AR" dirty="0">
                <a:solidFill>
                  <a:prstClr val="black">
                    <a:lumMod val="85000"/>
                    <a:lumOff val="15000"/>
                  </a:prstClr>
                </a:solidFill>
              </a:rPr>
              <a:t>Subsecretaría Social de Tierras y Acceso Justo al Hábitat</a:t>
            </a:r>
            <a:r>
              <a:rPr lang="es-AR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. (Planos de Mensura y Subdivisión para la Consolidación de Dominio)</a:t>
            </a:r>
            <a:endParaRPr lang="es-AR" dirty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r>
              <a:rPr lang="es-AR" dirty="0" smtClean="0"/>
              <a:t>En lo que corresponda, el C.C y C.</a:t>
            </a:r>
          </a:p>
          <a:p>
            <a:endParaRPr lang="es-AR" dirty="0" smtClean="0"/>
          </a:p>
        </p:txBody>
      </p:sp>
    </p:spTree>
    <p:extLst>
      <p:ext uri="{BB962C8B-B14F-4D97-AF65-F5344CB8AC3E}">
        <p14:creationId xmlns:p14="http://schemas.microsoft.com/office/powerpoint/2010/main" val="1428945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Línea de tiempo</a:t>
            </a:r>
            <a:endParaRPr lang="es-AR" dirty="0"/>
          </a:p>
        </p:txBody>
      </p:sp>
      <p:pic>
        <p:nvPicPr>
          <p:cNvPr id="8" name="7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325" y="2411885"/>
            <a:ext cx="7543800" cy="2891481"/>
          </a:xfrm>
        </p:spPr>
      </p:pic>
    </p:spTree>
    <p:extLst>
      <p:ext uri="{BB962C8B-B14F-4D97-AF65-F5344CB8AC3E}">
        <p14:creationId xmlns:p14="http://schemas.microsoft.com/office/powerpoint/2010/main" val="83760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Objeto del procedimiento: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Otorgar </a:t>
            </a:r>
            <a:r>
              <a:rPr lang="es-AR" b="1" dirty="0" smtClean="0">
                <a:solidFill>
                  <a:srgbClr val="C00000"/>
                </a:solidFill>
              </a:rPr>
              <a:t>publicidad registral </a:t>
            </a:r>
            <a:r>
              <a:rPr lang="es-AR" dirty="0" smtClean="0"/>
              <a:t>al derecho de dominio previamente adquirido (art. 1893 del C.C y C.N)</a:t>
            </a:r>
          </a:p>
          <a:p>
            <a:r>
              <a:rPr lang="es-AR" dirty="0" smtClean="0"/>
              <a:t>Generar el </a:t>
            </a:r>
            <a:r>
              <a:rPr lang="es-AR" b="1" dirty="0" smtClean="0">
                <a:solidFill>
                  <a:srgbClr val="C00000"/>
                </a:solidFill>
              </a:rPr>
              <a:t>título</a:t>
            </a:r>
            <a:r>
              <a:rPr lang="es-AR" dirty="0" smtClean="0"/>
              <a:t> para su circulación en el tráfico inmobiliario.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547340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Legitimación: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s-AR" dirty="0" smtClean="0"/>
              <a:t>Pueden solicitar la consolidación de dominio a </a:t>
            </a:r>
            <a:r>
              <a:rPr lang="es-AR" b="1" dirty="0" smtClean="0">
                <a:solidFill>
                  <a:srgbClr val="C00000"/>
                </a:solidFill>
              </a:rPr>
              <a:t>título personal</a:t>
            </a:r>
            <a:r>
              <a:rPr lang="es-AR" dirty="0" smtClean="0"/>
              <a:t>:</a:t>
            </a:r>
          </a:p>
          <a:p>
            <a:pPr marL="109728" indent="0">
              <a:buNone/>
            </a:pPr>
            <a:r>
              <a:rPr lang="es-ES" dirty="0" smtClean="0"/>
              <a:t>Resolución 463/16 Anexo Punto 1.2</a:t>
            </a:r>
            <a:endParaRPr lang="es-AR" dirty="0" smtClean="0"/>
          </a:p>
          <a:p>
            <a:pPr marL="109728" indent="0">
              <a:buNone/>
            </a:pPr>
            <a:endParaRPr lang="es-AR" dirty="0" smtClean="0"/>
          </a:p>
          <a:p>
            <a:r>
              <a:rPr lang="es-AR" dirty="0" smtClean="0"/>
              <a:t>Los beneficiarios de las actas ley previstas en el art. 6 inc. e de la ley 24.374.</a:t>
            </a:r>
          </a:p>
          <a:p>
            <a:r>
              <a:rPr lang="es-AR" dirty="0" smtClean="0"/>
              <a:t>Cesionarios por escritura pública debidamente inscripta.</a:t>
            </a:r>
          </a:p>
          <a:p>
            <a:r>
              <a:rPr lang="es-AR" dirty="0" smtClean="0"/>
              <a:t>Herederos con orden judicial de inscripción.</a:t>
            </a:r>
          </a:p>
          <a:p>
            <a:endParaRPr lang="es-AR" dirty="0" smtClean="0"/>
          </a:p>
        </p:txBody>
      </p:sp>
    </p:spTree>
    <p:extLst>
      <p:ext uri="{BB962C8B-B14F-4D97-AF65-F5344CB8AC3E}">
        <p14:creationId xmlns:p14="http://schemas.microsoft.com/office/powerpoint/2010/main" val="860249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Legitimación: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s-AR" dirty="0"/>
              <a:t>Pueden solicitar la consolidación de dominio </a:t>
            </a:r>
            <a:r>
              <a:rPr lang="es-AR" dirty="0" smtClean="0"/>
              <a:t>en carácter de </a:t>
            </a:r>
            <a:r>
              <a:rPr lang="es-AR" b="1" dirty="0" smtClean="0">
                <a:solidFill>
                  <a:srgbClr val="C00000"/>
                </a:solidFill>
              </a:rPr>
              <a:t>terceros interesados</a:t>
            </a:r>
            <a:r>
              <a:rPr lang="es-AR" dirty="0" smtClean="0"/>
              <a:t>:</a:t>
            </a:r>
          </a:p>
          <a:p>
            <a:pPr marL="109728" lvl="0" indent="0">
              <a:buClr>
                <a:srgbClr val="873624"/>
              </a:buClr>
              <a:buNone/>
            </a:pPr>
            <a:r>
              <a:rPr lang="es-ES" dirty="0">
                <a:solidFill>
                  <a:prstClr val="black">
                    <a:lumMod val="85000"/>
                    <a:lumOff val="15000"/>
                  </a:prstClr>
                </a:solidFill>
              </a:rPr>
              <a:t>Resolución 463/16 Anexo Punto </a:t>
            </a:r>
            <a:r>
              <a:rPr lang="es-ES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1.3</a:t>
            </a:r>
            <a:endParaRPr lang="es-AR" dirty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r>
              <a:rPr lang="es-AR" dirty="0" smtClean="0"/>
              <a:t>Herederos del beneficiario, sin sucesión abierta o sin orden judicial de inscripción.</a:t>
            </a:r>
            <a:endParaRPr lang="es-AR" dirty="0"/>
          </a:p>
          <a:p>
            <a:r>
              <a:rPr lang="es-AR" dirty="0" smtClean="0"/>
              <a:t>En caso de </a:t>
            </a:r>
            <a:r>
              <a:rPr lang="es-AR" dirty="0" err="1" smtClean="0"/>
              <a:t>co</a:t>
            </a:r>
            <a:r>
              <a:rPr lang="es-AR" dirty="0" smtClean="0"/>
              <a:t>-beneficiarios, cualquiera de ellos con respecto a los demás condóminos.</a:t>
            </a:r>
          </a:p>
          <a:p>
            <a:r>
              <a:rPr lang="es-AR" dirty="0" smtClean="0"/>
              <a:t>Los familiares de un beneficiario de avanzada edad o grave estado de salud.</a:t>
            </a:r>
            <a:endParaRPr lang="es-AR" dirty="0"/>
          </a:p>
          <a:p>
            <a:pPr marL="109728" indent="0">
              <a:buNone/>
            </a:pPr>
            <a:endParaRPr lang="es-AR" b="1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74627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Contenido del expediente: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es-AR" sz="2400" dirty="0" smtClean="0"/>
              <a:t>Previa carga de los datos relevantes en la base del Colegio de escribanos (que otorgará automáticamente un N° de expediente), las actuaciones se completarán con la siguiente documentación:</a:t>
            </a:r>
          </a:p>
          <a:p>
            <a:pPr marL="109728" indent="0">
              <a:buNone/>
            </a:pPr>
            <a:endParaRPr lang="es-AR" sz="2400" dirty="0" smtClean="0"/>
          </a:p>
          <a:p>
            <a:r>
              <a:rPr lang="es-AR" dirty="0" smtClean="0"/>
              <a:t>Planilla de solicitud.</a:t>
            </a:r>
          </a:p>
          <a:p>
            <a:r>
              <a:rPr lang="es-AR" dirty="0"/>
              <a:t>Copia del D.N.I del solicitante.</a:t>
            </a:r>
          </a:p>
          <a:p>
            <a:r>
              <a:rPr lang="es-AR" dirty="0" smtClean="0"/>
              <a:t>Constancia de </a:t>
            </a:r>
            <a:r>
              <a:rPr lang="es-AR" dirty="0" err="1" smtClean="0"/>
              <a:t>Cuit</a:t>
            </a:r>
            <a:r>
              <a:rPr lang="es-AR" dirty="0" smtClean="0"/>
              <a:t>.</a:t>
            </a:r>
          </a:p>
          <a:p>
            <a:r>
              <a:rPr lang="es-AR" dirty="0" smtClean="0"/>
              <a:t>Copia del acta de posesión. (</a:t>
            </a:r>
            <a:r>
              <a:rPr lang="es-AR" b="1" dirty="0" smtClean="0">
                <a:solidFill>
                  <a:srgbClr val="C00000"/>
                </a:solidFill>
              </a:rPr>
              <a:t>ORIGINAL</a:t>
            </a:r>
            <a:r>
              <a:rPr lang="es-AR" dirty="0" smtClean="0"/>
              <a:t> retiene R.N.R.D)</a:t>
            </a:r>
          </a:p>
          <a:p>
            <a:r>
              <a:rPr lang="es-AR" dirty="0" smtClean="0"/>
              <a:t>Copia de cesiones, de corresponder.</a:t>
            </a:r>
          </a:p>
          <a:p>
            <a:r>
              <a:rPr lang="es-AR" dirty="0" smtClean="0"/>
              <a:t>Informe de dominio (Vigencia 120 días Punto 3,3 Anexo Resolución 463/16)</a:t>
            </a:r>
          </a:p>
          <a:p>
            <a:r>
              <a:rPr lang="es-AR" dirty="0" smtClean="0"/>
              <a:t>Cédula y plancheta catastral.</a:t>
            </a:r>
          </a:p>
          <a:p>
            <a:r>
              <a:rPr lang="es-AR" dirty="0" smtClean="0"/>
              <a:t>Partidas, Certificados</a:t>
            </a:r>
            <a:r>
              <a:rPr lang="es-AR" dirty="0"/>
              <a:t> </a:t>
            </a:r>
            <a:r>
              <a:rPr lang="es-AR" dirty="0" smtClean="0"/>
              <a:t>o poderes, de corresponder.</a:t>
            </a:r>
          </a:p>
          <a:p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84547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Cesiones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>
                <a:solidFill>
                  <a:srgbClr val="FF0000"/>
                </a:solidFill>
              </a:rPr>
              <a:t>Importante: </a:t>
            </a:r>
            <a:r>
              <a:rPr lang="es-AR" dirty="0" smtClean="0"/>
              <a:t>No se pueden hacer cesiones de acta pasados los 10 años desde su inscripción. (Conf. Res 76/12 de la S.S.T.U y V)</a:t>
            </a:r>
          </a:p>
          <a:p>
            <a:r>
              <a:rPr lang="es-AR" dirty="0" smtClean="0"/>
              <a:t>Las cesiones deben ser por escritura pública debidamente inscriptas (No Boleto </a:t>
            </a:r>
            <a:r>
              <a:rPr lang="es-AR" smtClean="0"/>
              <a:t>de compraventa)</a:t>
            </a:r>
          </a:p>
        </p:txBody>
      </p:sp>
    </p:spTree>
    <p:extLst>
      <p:ext uri="{BB962C8B-B14F-4D97-AF65-F5344CB8AC3E}">
        <p14:creationId xmlns:p14="http://schemas.microsoft.com/office/powerpoint/2010/main" val="2231443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Visado: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Los expedientes se elevan a control administrativo con informe de dominio vigente </a:t>
            </a:r>
            <a:r>
              <a:rPr lang="es-AR" smtClean="0"/>
              <a:t>(120 </a:t>
            </a:r>
            <a:r>
              <a:rPr lang="es-AR" dirty="0" smtClean="0"/>
              <a:t>días).</a:t>
            </a:r>
          </a:p>
          <a:p>
            <a:r>
              <a:rPr lang="es-AR" dirty="0" smtClean="0"/>
              <a:t>El visado coteja el acta de posesión con los informes registrales y analiza las </a:t>
            </a:r>
            <a:r>
              <a:rPr lang="es-AR" b="1" dirty="0" smtClean="0">
                <a:solidFill>
                  <a:srgbClr val="C00000"/>
                </a:solidFill>
              </a:rPr>
              <a:t>formas extrínsecas </a:t>
            </a:r>
            <a:r>
              <a:rPr lang="es-AR" dirty="0" smtClean="0"/>
              <a:t>del expediente (beneficio, plazo cumplido, inscripción)</a:t>
            </a:r>
          </a:p>
          <a:p>
            <a:r>
              <a:rPr lang="es-AR" dirty="0" smtClean="0"/>
              <a:t>Se realizan las respectivas observaciones.</a:t>
            </a:r>
          </a:p>
          <a:p>
            <a:r>
              <a:rPr lang="es-AR" dirty="0" smtClean="0"/>
              <a:t>Los aspectos </a:t>
            </a:r>
            <a:r>
              <a:rPr lang="es-AR" b="1" dirty="0" smtClean="0">
                <a:solidFill>
                  <a:srgbClr val="C00000"/>
                </a:solidFill>
              </a:rPr>
              <a:t>estrictamente notariales </a:t>
            </a:r>
            <a:r>
              <a:rPr lang="es-AR" dirty="0" smtClean="0"/>
              <a:t>son de exclusiva responsabilidad del escribano actuante.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507138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Retrospecció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E3DA18C2-75F1-4980-A5F0-165F6F71DE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</TotalTime>
  <Words>632</Words>
  <Application>Microsoft Office PowerPoint</Application>
  <PresentationFormat>Presentación en pantalla (4:3)</PresentationFormat>
  <Paragraphs>70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8" baseType="lpstr">
      <vt:lpstr>Calibri</vt:lpstr>
      <vt:lpstr>Calibri Light</vt:lpstr>
      <vt:lpstr>Retrospección</vt:lpstr>
      <vt:lpstr>Consolidación Ley 24.374</vt:lpstr>
      <vt:lpstr>Marco legal:</vt:lpstr>
      <vt:lpstr>Línea de tiempo</vt:lpstr>
      <vt:lpstr>Objeto del procedimiento:</vt:lpstr>
      <vt:lpstr>Legitimación:</vt:lpstr>
      <vt:lpstr>Legitimación:</vt:lpstr>
      <vt:lpstr>Contenido del expediente:</vt:lpstr>
      <vt:lpstr>Cesiones</vt:lpstr>
      <vt:lpstr>Visado:</vt:lpstr>
      <vt:lpstr>Rectificaciones</vt:lpstr>
      <vt:lpstr>Medidas cautelares:</vt:lpstr>
      <vt:lpstr>Titulo de propiedad “compuesto”</vt:lpstr>
      <vt:lpstr>Inscripción:</vt:lpstr>
      <vt:lpstr>Parcialidad con plano</vt:lpstr>
      <vt:lpstr>Parcialidad sin plano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Consolidación Ley 24.374</dc:title>
  <dc:creator>Consolidacion</dc:creator>
  <cp:lastModifiedBy>Userr</cp:lastModifiedBy>
  <cp:revision>53</cp:revision>
  <cp:lastPrinted>2023-03-27T13:12:04Z</cp:lastPrinted>
  <dcterms:created xsi:type="dcterms:W3CDTF">2016-04-13T16:17:43Z</dcterms:created>
  <dcterms:modified xsi:type="dcterms:W3CDTF">2023-09-21T19:40:55Z</dcterms:modified>
</cp:coreProperties>
</file>