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9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2" r:id="rId10"/>
    <p:sldId id="273" r:id="rId11"/>
    <p:sldId id="274" r:id="rId12"/>
    <p:sldId id="275" r:id="rId13"/>
    <p:sldId id="276" r:id="rId14"/>
    <p:sldId id="264" r:id="rId15"/>
    <p:sldId id="265" r:id="rId16"/>
    <p:sldId id="266" r:id="rId17"/>
    <p:sldId id="267" r:id="rId18"/>
    <p:sldId id="268" r:id="rId19"/>
    <p:sldId id="277" r:id="rId20"/>
    <p:sldId id="278" r:id="rId21"/>
    <p:sldId id="279" r:id="rId22"/>
    <p:sldId id="269" r:id="rId23"/>
    <p:sldId id="270" r:id="rId24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69" d="100"/>
          <a:sy n="69" d="100"/>
        </p:scale>
        <p:origin x="69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699231-329C-41B7-845D-11C793DA4762}" type="datetimeFigureOut">
              <a:rPr lang="es-AR" smtClean="0"/>
              <a:t>24/9/2023</a:t>
            </a:fld>
            <a:endParaRPr lang="es-A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D9621-7743-4099-9732-53AC8CEDC2B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07003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4D9621-7743-4099-9732-53AC8CEDC2B5}" type="slidenum">
              <a:rPr lang="es-AR" smtClean="0"/>
              <a:t>8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67063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B7EC2-4C0B-47C2-B495-8BF7DB572A2A}" type="datetimeFigureOut">
              <a:rPr lang="es-AR" smtClean="0"/>
              <a:t>24/9/2023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6AFA1-D293-4C6F-9ECF-CDA0167FEE3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6329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B7EC2-4C0B-47C2-B495-8BF7DB572A2A}" type="datetimeFigureOut">
              <a:rPr lang="es-AR" smtClean="0"/>
              <a:t>24/9/2023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6AFA1-D293-4C6F-9ECF-CDA0167FEE3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97984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B7EC2-4C0B-47C2-B495-8BF7DB572A2A}" type="datetimeFigureOut">
              <a:rPr lang="es-AR" smtClean="0"/>
              <a:t>24/9/2023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6AFA1-D293-4C6F-9ECF-CDA0167FEE31}" type="slidenum">
              <a:rPr lang="es-AR" smtClean="0"/>
              <a:t>‹Nº›</a:t>
            </a:fld>
            <a:endParaRPr lang="es-AR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65569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B7EC2-4C0B-47C2-B495-8BF7DB572A2A}" type="datetimeFigureOut">
              <a:rPr lang="es-AR" smtClean="0"/>
              <a:t>24/9/2023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6AFA1-D293-4C6F-9ECF-CDA0167FEE3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490626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B7EC2-4C0B-47C2-B495-8BF7DB572A2A}" type="datetimeFigureOut">
              <a:rPr lang="es-AR" smtClean="0"/>
              <a:t>24/9/2023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6AFA1-D293-4C6F-9ECF-CDA0167FEE31}" type="slidenum">
              <a:rPr lang="es-AR" smtClean="0"/>
              <a:t>‹Nº›</a:t>
            </a:fld>
            <a:endParaRPr lang="es-AR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036190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B7EC2-4C0B-47C2-B495-8BF7DB572A2A}" type="datetimeFigureOut">
              <a:rPr lang="es-AR" smtClean="0"/>
              <a:t>24/9/2023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6AFA1-D293-4C6F-9ECF-CDA0167FEE3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07405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B7EC2-4C0B-47C2-B495-8BF7DB572A2A}" type="datetimeFigureOut">
              <a:rPr lang="es-AR" smtClean="0"/>
              <a:t>24/9/2023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6AFA1-D293-4C6F-9ECF-CDA0167FEE3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924688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B7EC2-4C0B-47C2-B495-8BF7DB572A2A}" type="datetimeFigureOut">
              <a:rPr lang="es-AR" smtClean="0"/>
              <a:t>24/9/2023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6AFA1-D293-4C6F-9ECF-CDA0167FEE3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60664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B7EC2-4C0B-47C2-B495-8BF7DB572A2A}" type="datetimeFigureOut">
              <a:rPr lang="es-AR" smtClean="0"/>
              <a:t>24/9/2023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6AFA1-D293-4C6F-9ECF-CDA0167FEE3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59052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B7EC2-4C0B-47C2-B495-8BF7DB572A2A}" type="datetimeFigureOut">
              <a:rPr lang="es-AR" smtClean="0"/>
              <a:t>24/9/2023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6AFA1-D293-4C6F-9ECF-CDA0167FEE3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32026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B7EC2-4C0B-47C2-B495-8BF7DB572A2A}" type="datetimeFigureOut">
              <a:rPr lang="es-AR" smtClean="0"/>
              <a:t>24/9/2023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6AFA1-D293-4C6F-9ECF-CDA0167FEE3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31877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B7EC2-4C0B-47C2-B495-8BF7DB572A2A}" type="datetimeFigureOut">
              <a:rPr lang="es-AR" smtClean="0"/>
              <a:t>24/9/2023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6AFA1-D293-4C6F-9ECF-CDA0167FEE3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64871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B7EC2-4C0B-47C2-B495-8BF7DB572A2A}" type="datetimeFigureOut">
              <a:rPr lang="es-AR" smtClean="0"/>
              <a:t>24/9/2023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6AFA1-D293-4C6F-9ECF-CDA0167FEE3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52332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B7EC2-4C0B-47C2-B495-8BF7DB572A2A}" type="datetimeFigureOut">
              <a:rPr lang="es-AR" smtClean="0"/>
              <a:t>24/9/2023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6AFA1-D293-4C6F-9ECF-CDA0167FEE3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10978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B7EC2-4C0B-47C2-B495-8BF7DB572A2A}" type="datetimeFigureOut">
              <a:rPr lang="es-AR" smtClean="0"/>
              <a:t>24/9/2023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6AFA1-D293-4C6F-9ECF-CDA0167FEE3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24416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B7EC2-4C0B-47C2-B495-8BF7DB572A2A}" type="datetimeFigureOut">
              <a:rPr lang="es-AR" smtClean="0"/>
              <a:t>24/9/2023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6AFA1-D293-4C6F-9ECF-CDA0167FEE3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89065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B7EC2-4C0B-47C2-B495-8BF7DB572A2A}" type="datetimeFigureOut">
              <a:rPr lang="es-AR" smtClean="0"/>
              <a:t>24/9/2023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C16AFA1-D293-4C6F-9ECF-CDA0167FEE3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47520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  <p:sldLayoutId id="2147483821" r:id="rId12"/>
    <p:sldLayoutId id="2147483822" r:id="rId13"/>
    <p:sldLayoutId id="2147483823" r:id="rId14"/>
    <p:sldLayoutId id="2147483824" r:id="rId15"/>
    <p:sldLayoutId id="214748382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3425552"/>
          </a:xfrm>
        </p:spPr>
        <p:txBody>
          <a:bodyPr>
            <a:normAutofit fontScale="90000"/>
          </a:bodyPr>
          <a:lstStyle/>
          <a:p>
            <a:r>
              <a:rPr lang="es-AR" b="1" dirty="0" smtClean="0">
                <a:solidFill>
                  <a:schemeClr val="accent1">
                    <a:lumMod val="50000"/>
                  </a:schemeClr>
                </a:solidFill>
              </a:rPr>
              <a:t>CURSO INTENSIVO DE CAPACITACION SOBRE REGULARIZACION DOMINIAL LEY N° 24374</a:t>
            </a:r>
            <a:endParaRPr lang="es-AR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339752" y="1700808"/>
            <a:ext cx="2160240" cy="36724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5" name="4 Rectángulo"/>
          <p:cNvSpPr/>
          <p:nvPr/>
        </p:nvSpPr>
        <p:spPr>
          <a:xfrm>
            <a:off x="4499992" y="1700808"/>
            <a:ext cx="2160240" cy="36724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7" name="6 Arco de bloque"/>
          <p:cNvSpPr/>
          <p:nvPr/>
        </p:nvSpPr>
        <p:spPr>
          <a:xfrm>
            <a:off x="5122912" y="2636912"/>
            <a:ext cx="914400" cy="1364704"/>
          </a:xfrm>
          <a:prstGeom prst="blockArc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pic>
        <p:nvPicPr>
          <p:cNvPr id="8" name="7 Imagen" descr="Icono Casa Vectores, Iconos, Gráficos y Fondos para Descargar Grati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3789040"/>
            <a:ext cx="1296144" cy="15449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85420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2771800" y="2057400"/>
            <a:ext cx="1728192" cy="3171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6" name="5 Rectángulo"/>
          <p:cNvSpPr/>
          <p:nvPr/>
        </p:nvSpPr>
        <p:spPr>
          <a:xfrm>
            <a:off x="4499992" y="2057400"/>
            <a:ext cx="1656184" cy="3171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9" name="8 Arco de bloque"/>
          <p:cNvSpPr/>
          <p:nvPr/>
        </p:nvSpPr>
        <p:spPr>
          <a:xfrm>
            <a:off x="4932040" y="2492896"/>
            <a:ext cx="914400" cy="1080120"/>
          </a:xfrm>
          <a:prstGeom prst="blockArc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pic>
        <p:nvPicPr>
          <p:cNvPr id="10" name="9 Imagen" descr="Icono Casa Vectores, Iconos, Gráficos y Fondos para Descargar Grati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3643300"/>
            <a:ext cx="1296144" cy="15449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18806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339752" y="2204864"/>
            <a:ext cx="2160240" cy="32403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5" name="4 Rectángulo"/>
          <p:cNvSpPr/>
          <p:nvPr/>
        </p:nvSpPr>
        <p:spPr>
          <a:xfrm>
            <a:off x="4499992" y="2204864"/>
            <a:ext cx="1584176" cy="32403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6" name="5 Imagen" descr="Icono Casa Vectores, Iconos, Gráficos y Fondos para Descargar Grati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825044"/>
            <a:ext cx="1296144" cy="154496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6 Imagen" descr="Icono Casa Vectores, Iconos, Gráficos y Fondos para Descargar Grati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420888"/>
            <a:ext cx="1296144" cy="154496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" name="8 Conector recto"/>
          <p:cNvCxnSpPr/>
          <p:nvPr/>
        </p:nvCxnSpPr>
        <p:spPr>
          <a:xfrm flipV="1">
            <a:off x="3635896" y="2204864"/>
            <a:ext cx="0" cy="176098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6183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259632" y="1556792"/>
            <a:ext cx="6840760" cy="424847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3" name="2 Imagen" descr="Icono Casa Vectores, Iconos, Gráficos y Fondos para Descargar Grati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7878" y="1844824"/>
            <a:ext cx="1296144" cy="154496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3 Imagen" descr="Icono Casa Vectores, Iconos, Gráficos y Fondos para Descargar Grati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1700" y="4086564"/>
            <a:ext cx="1296144" cy="154496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4 Imagen" descr="Icono Casa Vectores, Iconos, Gráficos y Fondos para Descargar Grati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6528" y="1844824"/>
            <a:ext cx="1296144" cy="154496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5 Imagen" descr="Icono Casa Vectores, Iconos, Gráficos y Fondos para Descargar Grati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3861048"/>
            <a:ext cx="1296144" cy="154496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6 Imagen" descr="Icono Casa Vectores, Iconos, Gráficos y Fondos para Descargar Grati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1700808"/>
            <a:ext cx="1296144" cy="154496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" name="8 Conector recto"/>
          <p:cNvCxnSpPr/>
          <p:nvPr/>
        </p:nvCxnSpPr>
        <p:spPr>
          <a:xfrm flipV="1">
            <a:off x="1691680" y="4005064"/>
            <a:ext cx="0" cy="1800200"/>
          </a:xfrm>
          <a:prstGeom prst="line">
            <a:avLst/>
          </a:prstGeom>
          <a:ln w="2222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"/>
          <p:cNvCxnSpPr/>
          <p:nvPr/>
        </p:nvCxnSpPr>
        <p:spPr>
          <a:xfrm>
            <a:off x="1691680" y="4005064"/>
            <a:ext cx="1656184" cy="0"/>
          </a:xfrm>
          <a:prstGeom prst="line">
            <a:avLst/>
          </a:prstGeom>
          <a:ln w="2222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>
            <a:off x="3347864" y="4005064"/>
            <a:ext cx="0" cy="1800200"/>
          </a:xfrm>
          <a:prstGeom prst="line">
            <a:avLst/>
          </a:prstGeom>
          <a:ln w="2222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6951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pPr algn="ctr"/>
            <a:r>
              <a:rPr lang="es-AR" dirty="0" smtClean="0"/>
              <a:t/>
            </a:r>
            <a:br>
              <a:rPr lang="es-AR" dirty="0" smtClean="0"/>
            </a:br>
            <a: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  <a:t>PUBLICACION DE EDICTOS</a:t>
            </a:r>
            <a:b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</a:br>
            <a:endParaRPr lang="es-AR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s-AR" dirty="0" smtClean="0"/>
          </a:p>
          <a:p>
            <a:pPr lvl="0"/>
            <a: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  <a:t>EDICTOS EN BOLETIN OFICIAL.</a:t>
            </a:r>
          </a:p>
          <a:p>
            <a:pPr lvl="0">
              <a:buNone/>
            </a:pPr>
            <a:endParaRPr lang="es-AR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/>
            <a: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  <a:t>EDICTOS EN DIARIO ZONAL O RADIAL.</a:t>
            </a:r>
          </a:p>
          <a:p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pPr algn="ctr"/>
            <a:r>
              <a:rPr lang="es-AR" dirty="0" smtClean="0"/>
              <a:t/>
            </a:r>
            <a:br>
              <a:rPr lang="es-AR" dirty="0" smtClean="0"/>
            </a:br>
            <a: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  <a:t>CITACION AL TITULAR DOMINIAL</a:t>
            </a:r>
            <a:b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</a:br>
            <a:endParaRPr lang="es-AR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09598" y="2160590"/>
            <a:ext cx="7706817" cy="3880773"/>
          </a:xfrm>
        </p:spPr>
        <p:txBody>
          <a:bodyPr>
            <a:normAutofit/>
          </a:bodyPr>
          <a:lstStyle/>
          <a:p>
            <a:endParaRPr lang="es-AR" dirty="0" smtClean="0"/>
          </a:p>
          <a:p>
            <a:pPr marL="273050" indent="0" algn="just">
              <a:buNone/>
            </a:pPr>
            <a: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  <a:t>SE DEBE REALIZAR AL ÚLTIMO DOMICILIO CONOCIDO .</a:t>
            </a:r>
          </a:p>
          <a:p>
            <a:pPr>
              <a:buNone/>
            </a:pPr>
            <a:endParaRPr lang="es-AR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 algn="just"/>
            <a: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  <a:t>CONSTANCIAS OBRANTES EN EL EXPEDIENTE;</a:t>
            </a:r>
          </a:p>
          <a:p>
            <a:pPr lvl="0" algn="just"/>
            <a: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  <a:t>OFICIO CNE O RENAPER (PERSONAS FISICAS);</a:t>
            </a:r>
          </a:p>
          <a:p>
            <a:pPr lvl="0" algn="just"/>
            <a: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  <a:t>OFICIO IGJ O DPPJ (PERSONAS JURIDICAS);</a:t>
            </a:r>
          </a:p>
          <a:p>
            <a:pPr lvl="0" algn="just"/>
            <a: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  <a:t>APLICACIÓN DEL APARTADO 6.1 DE LA RES. N° 35/23 (ex </a:t>
            </a:r>
            <a: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  <a:t>Res. N° 33/12</a:t>
            </a:r>
            <a: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  <a:t>)</a:t>
            </a:r>
          </a:p>
          <a:p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pPr algn="ctr"/>
            <a:r>
              <a:rPr lang="es-AR" dirty="0" smtClean="0"/>
              <a:t/>
            </a:r>
            <a:br>
              <a:rPr lang="es-AR" dirty="0" smtClean="0"/>
            </a:br>
            <a: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  <a:t>OPOSICION</a:t>
            </a:r>
            <a:b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</a:br>
            <a:endParaRPr lang="es-AR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lvl="0" algn="just"/>
            <a:endParaRPr lang="es-AR" sz="5000" dirty="0" smtClean="0"/>
          </a:p>
          <a:p>
            <a:pPr lvl="0" algn="just"/>
            <a:r>
              <a:rPr lang="es-AR" sz="5500" dirty="0" smtClean="0">
                <a:solidFill>
                  <a:schemeClr val="accent1">
                    <a:lumMod val="50000"/>
                  </a:schemeClr>
                </a:solidFill>
              </a:rPr>
              <a:t>SE DEBE PRESENTAR POR ESCRITO EN EL DOMICILIO QUE  SE INDIQUE.</a:t>
            </a:r>
          </a:p>
          <a:p>
            <a:pPr lvl="0" algn="just"/>
            <a:endParaRPr lang="es-AR" sz="55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 algn="just"/>
            <a:r>
              <a:rPr lang="es-AR" sz="5500" dirty="0" smtClean="0">
                <a:solidFill>
                  <a:schemeClr val="accent1">
                    <a:lumMod val="50000"/>
                  </a:schemeClr>
                </a:solidFill>
              </a:rPr>
              <a:t>SE DEBE ACOMPAÑAR TODA LA DOCUMENTACION PROBATORIA.</a:t>
            </a:r>
          </a:p>
          <a:p>
            <a:pPr lvl="0" algn="just"/>
            <a:endParaRPr lang="es-AR" sz="55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 algn="just"/>
            <a:r>
              <a:rPr lang="es-AR" sz="5500" dirty="0" smtClean="0">
                <a:solidFill>
                  <a:schemeClr val="accent1">
                    <a:lumMod val="50000"/>
                  </a:schemeClr>
                </a:solidFill>
              </a:rPr>
              <a:t>SE DEBEN PRESENTAR TANTAS COPIAS COMO BENEFICIARIOS HAYA.</a:t>
            </a:r>
          </a:p>
          <a:p>
            <a:pPr lvl="0" algn="just"/>
            <a:endParaRPr lang="es-AR" sz="55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 algn="just"/>
            <a:r>
              <a:rPr lang="es-AR" sz="5500" dirty="0" smtClean="0">
                <a:solidFill>
                  <a:schemeClr val="accent1">
                    <a:lumMod val="50000"/>
                  </a:schemeClr>
                </a:solidFill>
              </a:rPr>
              <a:t>SE DEBE DAR TRASLADO AL BENEFICIARIO PARA QUE REALICE DESCARGO.</a:t>
            </a:r>
          </a:p>
          <a:p>
            <a:pPr lvl="0" algn="just">
              <a:buNone/>
            </a:pPr>
            <a:endParaRPr lang="es-AR" sz="55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 algn="just"/>
            <a:r>
              <a:rPr lang="es-AR" sz="5500" dirty="0" smtClean="0">
                <a:solidFill>
                  <a:schemeClr val="accent1">
                    <a:lumMod val="50000"/>
                  </a:schemeClr>
                </a:solidFill>
              </a:rPr>
              <a:t>CUMPLIDO O VENCIDOS LOS PLAZOS SE ELEVA A LA AUTORIDAD DE APLICACIÓN PARA SU RESOLUCION.</a:t>
            </a:r>
          </a:p>
          <a:p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pPr algn="ctr"/>
            <a:r>
              <a:rPr lang="es-AR" dirty="0" smtClean="0"/>
              <a:t/>
            </a:r>
            <a:br>
              <a:rPr lang="es-AR" dirty="0" smtClean="0"/>
            </a:br>
            <a: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  <a:t>PAGO DEL 1% </a:t>
            </a:r>
            <a:b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  <a:t>(art 9 de la Ley N° 24.374)</a:t>
            </a:r>
            <a:b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</a:br>
            <a:endParaRPr lang="es-AR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s-AR" dirty="0" smtClean="0"/>
          </a:p>
          <a:p>
            <a:pPr lvl="0"/>
            <a: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  <a:t>SE PUEDE PAGAR EN CUOTAS.</a:t>
            </a:r>
          </a:p>
          <a:p>
            <a:pPr lvl="0"/>
            <a:endParaRPr lang="es-AR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/>
            <a: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  <a:t>SE PAGA EN EL BANCO PROVINCIA O ENTIDADES HABILITADAS.</a:t>
            </a:r>
          </a:p>
          <a:p>
            <a:pPr lvl="0">
              <a:buNone/>
            </a:pPr>
            <a:endParaRPr lang="es-AR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/>
            <a: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  <a:t>TIENE QUE ESTAR TOTALMENTE INTEGRADO PREVIO A LA FIRMA DEL ACTA.</a:t>
            </a:r>
          </a:p>
          <a:p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pPr algn="ctr"/>
            <a:r>
              <a:rPr lang="es-AR" dirty="0" smtClean="0"/>
              <a:t/>
            </a:r>
            <a:br>
              <a:rPr lang="es-AR" dirty="0" smtClean="0"/>
            </a:br>
            <a: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  <a:t>ELEVACION/VISADO</a:t>
            </a:r>
            <a:b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</a:br>
            <a:endParaRPr lang="es-AR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 dirty="0" smtClean="0"/>
          </a:p>
          <a:p>
            <a: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  <a:t>EN CUALQUIER ETAPA DEL PROCEDIMIENTO SE PUEDE ELEVAR EL EXPEDIENTE A LA AUTORIDAD DE APLICACIÓN CON NOTA EXPLICANDO EL MOTIVO.</a:t>
            </a:r>
          </a:p>
          <a:p>
            <a:endParaRPr lang="es-AR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  <a:t>UNA VEZ CUMPLIDO CON EL PROCEDIMIENTO SE DEBE ELEVAR EL EXPEDIENTE PARA SU VISADO.</a:t>
            </a:r>
          </a:p>
          <a:p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  <a:t>VISADO</a:t>
            </a:r>
            <a:endParaRPr lang="es-AR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Marcador de conteni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  <a:t>EL NOTARIO PODRA OPTAR POR REMITIR EL EXPEDIENTE:</a:t>
            </a:r>
          </a:p>
          <a:p>
            <a: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  <a:t>FISICO</a:t>
            </a:r>
          </a:p>
          <a:p>
            <a: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  <a:t>DIGITALIZADO</a:t>
            </a:r>
          </a:p>
          <a:p>
            <a:pPr marL="0" indent="0">
              <a:buNone/>
            </a:pPr>
            <a:endParaRPr lang="es-AR" dirty="0" smtClean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88620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  <a:t>LEGISLACION RELEVANTE</a:t>
            </a:r>
            <a:endParaRPr lang="es-AR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>
              <a:buFont typeface="Wingdings" pitchFamily="2" charset="2"/>
              <a:buChar char="ü"/>
            </a:pPr>
            <a:endParaRPr lang="es-AR" dirty="0" smtClean="0"/>
          </a:p>
          <a:p>
            <a:pPr lvl="0" algn="just">
              <a:buNone/>
            </a:pPr>
            <a:endParaRPr lang="es-AR" dirty="0" smtClean="0"/>
          </a:p>
          <a:p>
            <a:pPr lvl="0" algn="just">
              <a:buFont typeface="Wingdings" pitchFamily="2" charset="2"/>
              <a:buChar char="ü"/>
            </a:pPr>
            <a: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  <a:t>LEY NACIONAL N° 24.374 Y MODIFICATORIAS.</a:t>
            </a:r>
          </a:p>
          <a:p>
            <a:pPr lvl="0" algn="just"/>
            <a:endParaRPr lang="es-AR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 algn="just">
              <a:buFont typeface="Wingdings" pitchFamily="2" charset="2"/>
              <a:buChar char="ü"/>
            </a:pPr>
            <a: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  <a:t>DECRETO REGLAMENTARIO N° 2815/96.</a:t>
            </a:r>
          </a:p>
          <a:p>
            <a:pPr marL="0" lvl="0" indent="0" algn="just">
              <a:buNone/>
            </a:pPr>
            <a:endParaRPr lang="es-AR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 algn="just">
              <a:buFont typeface="Wingdings" pitchFamily="2" charset="2"/>
              <a:buChar char="ü"/>
            </a:pPr>
            <a: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  <a:t>RESOLUCION N° 35/23 del la SHC (Ex Res. N° 33/12).</a:t>
            </a:r>
          </a:p>
          <a:p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2442600"/>
          </a:xfrm>
        </p:spPr>
        <p:txBody>
          <a:bodyPr>
            <a:normAutofit/>
          </a:bodyPr>
          <a:lstStyle/>
          <a:p>
            <a:pPr algn="ctr"/>
            <a: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  <a:t>DOCUMENTACION A DIGITALIZAR</a:t>
            </a:r>
            <a:b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  <a:t>(Apartado 8.5.4 de la Res. N° 35/23)</a:t>
            </a:r>
            <a:endParaRPr lang="es-AR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457201" y="2636912"/>
            <a:ext cx="8507288" cy="3960439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lphaLcParenR"/>
            </a:pPr>
            <a:r>
              <a:rPr lang="es-MX" dirty="0">
                <a:solidFill>
                  <a:schemeClr val="accent1">
                    <a:lumMod val="50000"/>
                  </a:schemeClr>
                </a:solidFill>
              </a:rPr>
              <a:t>Formulario de Solicitud de </a:t>
            </a:r>
            <a:r>
              <a:rPr lang="es-MX" dirty="0" smtClean="0">
                <a:solidFill>
                  <a:schemeClr val="accent1">
                    <a:lumMod val="50000"/>
                  </a:schemeClr>
                </a:solidFill>
              </a:rPr>
              <a:t>Acogimiento/DDJJ</a:t>
            </a:r>
          </a:p>
          <a:p>
            <a:pPr marL="457200" indent="-457200">
              <a:buFont typeface="+mj-lt"/>
              <a:buAutoNum type="alphaLcParenR"/>
            </a:pPr>
            <a:r>
              <a:rPr lang="es-MX" dirty="0">
                <a:solidFill>
                  <a:schemeClr val="accent1">
                    <a:lumMod val="50000"/>
                  </a:schemeClr>
                </a:solidFill>
              </a:rPr>
              <a:t>Documento de identidad del beneficiario </a:t>
            </a:r>
            <a:endParaRPr lang="es-MX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lphaLcParenR"/>
            </a:pPr>
            <a:r>
              <a:rPr lang="es-MX" dirty="0">
                <a:solidFill>
                  <a:schemeClr val="accent1">
                    <a:lumMod val="50000"/>
                  </a:schemeClr>
                </a:solidFill>
              </a:rPr>
              <a:t>Calificación - Certificación Notarial de la documentación probatoria </a:t>
            </a:r>
            <a:endParaRPr lang="es-MX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lphaLcParenR"/>
            </a:pPr>
            <a:r>
              <a:rPr lang="es-AR" dirty="0">
                <a:solidFill>
                  <a:schemeClr val="accent1">
                    <a:lumMod val="50000"/>
                  </a:schemeClr>
                </a:solidFill>
              </a:rPr>
              <a:t>Cedula catastral </a:t>
            </a:r>
            <a:endParaRPr lang="es-AR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lphaLcParenR"/>
            </a:pPr>
            <a:r>
              <a:rPr lang="es-AR" dirty="0">
                <a:solidFill>
                  <a:schemeClr val="accent1">
                    <a:lumMod val="50000"/>
                  </a:schemeClr>
                </a:solidFill>
              </a:rPr>
              <a:t>Plancheta catastral </a:t>
            </a:r>
            <a:endParaRPr lang="es-AR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lphaLcParenR"/>
            </a:pPr>
            <a:r>
              <a:rPr lang="es-AR" dirty="0">
                <a:solidFill>
                  <a:schemeClr val="accent1">
                    <a:lumMod val="50000"/>
                  </a:schemeClr>
                </a:solidFill>
              </a:rPr>
              <a:t>Planilla de Relevamiento Técnico </a:t>
            </a:r>
            <a:endParaRPr lang="es-AR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lphaLcParenR"/>
            </a:pPr>
            <a:r>
              <a:rPr lang="es-AR" dirty="0">
                <a:solidFill>
                  <a:schemeClr val="accent1">
                    <a:lumMod val="50000"/>
                  </a:schemeClr>
                </a:solidFill>
              </a:rPr>
              <a:t>Constancia de Pago 1% </a:t>
            </a:r>
            <a:endParaRPr lang="es-AR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lphaLcParenR"/>
            </a:pPr>
            <a:r>
              <a:rPr lang="es-AR" dirty="0">
                <a:solidFill>
                  <a:schemeClr val="accent1">
                    <a:lumMod val="50000"/>
                  </a:schemeClr>
                </a:solidFill>
              </a:rPr>
              <a:t>Planilla de Relevamiento Social </a:t>
            </a:r>
          </a:p>
        </p:txBody>
      </p:sp>
    </p:spTree>
    <p:extLst>
      <p:ext uri="{BB962C8B-B14F-4D97-AF65-F5344CB8AC3E}">
        <p14:creationId xmlns:p14="http://schemas.microsoft.com/office/powerpoint/2010/main" val="148830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457201" y="2675467"/>
            <a:ext cx="8363272" cy="3450696"/>
          </a:xfrm>
        </p:spPr>
        <p:txBody>
          <a:bodyPr/>
          <a:lstStyle/>
          <a:p>
            <a:pPr marL="457200" indent="-457200">
              <a:buFont typeface="+mj-lt"/>
              <a:buAutoNum type="alphaLcParenR" startAt="9"/>
            </a:pPr>
            <a:r>
              <a:rPr lang="es-AR" dirty="0">
                <a:solidFill>
                  <a:schemeClr val="accent1">
                    <a:lumMod val="50000"/>
                  </a:schemeClr>
                </a:solidFill>
              </a:rPr>
              <a:t>Informe de dominio </a:t>
            </a:r>
            <a:endParaRPr lang="es-AR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lphaLcParenR" startAt="9"/>
            </a:pPr>
            <a:r>
              <a:rPr lang="es-AR" dirty="0">
                <a:solidFill>
                  <a:schemeClr val="accent1">
                    <a:lumMod val="50000"/>
                  </a:schemeClr>
                </a:solidFill>
              </a:rPr>
              <a:t>Edictos Boletín Oficial </a:t>
            </a:r>
            <a:endParaRPr lang="es-AR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lphaLcParenR" startAt="9"/>
            </a:pPr>
            <a:r>
              <a:rPr lang="es-AR" dirty="0">
                <a:solidFill>
                  <a:schemeClr val="accent1">
                    <a:lumMod val="50000"/>
                  </a:schemeClr>
                </a:solidFill>
              </a:rPr>
              <a:t>Edictos diario o radio </a:t>
            </a:r>
            <a: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  <a:t>zonal</a:t>
            </a:r>
          </a:p>
          <a:p>
            <a:pPr marL="457200" indent="-457200">
              <a:buFont typeface="+mj-lt"/>
              <a:buAutoNum type="alphaLcParenR" startAt="9"/>
            </a:pPr>
            <a:r>
              <a:rPr lang="es-MX" dirty="0">
                <a:solidFill>
                  <a:schemeClr val="accent1">
                    <a:lumMod val="50000"/>
                  </a:schemeClr>
                </a:solidFill>
              </a:rPr>
              <a:t>Documentación de la cual se extrae el domicilio para notificar al titular </a:t>
            </a:r>
            <a:r>
              <a:rPr lang="es-MX" dirty="0" err="1" smtClean="0">
                <a:solidFill>
                  <a:schemeClr val="accent1">
                    <a:lumMod val="50000"/>
                  </a:schemeClr>
                </a:solidFill>
              </a:rPr>
              <a:t>dominial</a:t>
            </a:r>
            <a:endParaRPr lang="es-MX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lphaLcParenR" startAt="9"/>
            </a:pPr>
            <a:r>
              <a:rPr lang="es-AR" dirty="0">
                <a:solidFill>
                  <a:schemeClr val="accent1">
                    <a:lumMod val="50000"/>
                  </a:schemeClr>
                </a:solidFill>
              </a:rPr>
              <a:t>Citación al titular </a:t>
            </a:r>
            <a:r>
              <a:rPr lang="es-AR" dirty="0" err="1" smtClean="0">
                <a:solidFill>
                  <a:schemeClr val="accent1">
                    <a:lumMod val="50000"/>
                  </a:schemeClr>
                </a:solidFill>
              </a:rPr>
              <a:t>dominial</a:t>
            </a:r>
            <a:endParaRPr lang="es-AR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lphaLcParenR" startAt="9"/>
            </a:pPr>
            <a:r>
              <a:rPr lang="es-MX" dirty="0">
                <a:solidFill>
                  <a:schemeClr val="accent1">
                    <a:lumMod val="50000"/>
                  </a:schemeClr>
                </a:solidFill>
              </a:rPr>
              <a:t>En su caso, nota por la que se explique el motivo por el cual se prescinde de la notificación al titular de dominio.</a:t>
            </a:r>
            <a:endParaRPr lang="es-MX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lphaLcParenR" startAt="9"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616681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pPr algn="ctr"/>
            <a:r>
              <a:rPr lang="es-AR" dirty="0" smtClean="0"/>
              <a:t/>
            </a:r>
            <a:br>
              <a:rPr lang="es-AR" dirty="0" smtClean="0"/>
            </a:br>
            <a: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  <a:t>ENTREGA DE LA ESCRITURA</a:t>
            </a:r>
            <a:r>
              <a:rPr lang="es-AR" dirty="0" smtClean="0"/>
              <a:t/>
            </a:r>
            <a:br>
              <a:rPr lang="es-AR" dirty="0" smtClean="0"/>
            </a:b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 dirty="0" smtClean="0"/>
          </a:p>
          <a:p>
            <a:pPr algn="just"/>
            <a: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  <a:t>UNA VEZ INSCRIPTA EL ACTA EN EL REGISTRO DE LA PROPIEDAD, LA MISMA QUEDA EN CUSTODIA DE LA SUBSECRETARIA.</a:t>
            </a:r>
          </a:p>
          <a:p>
            <a:pPr marL="0" indent="0" algn="just">
              <a:buNone/>
            </a:pPr>
            <a:endParaRPr lang="es-AR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  <a:t>LAS ESCRITURAS SE ENTREGAN EN ACTO PUBLICO.</a:t>
            </a:r>
          </a:p>
          <a:p>
            <a:pPr marL="0" indent="0" algn="just">
              <a:buNone/>
            </a:pPr>
            <a:endParaRPr lang="es-AR" dirty="0" smtClean="0"/>
          </a:p>
          <a:p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5184098"/>
          </a:xfrm>
        </p:spPr>
        <p:txBody>
          <a:bodyPr>
            <a:normAutofit/>
          </a:bodyPr>
          <a:lstStyle/>
          <a:p>
            <a:pPr algn="ctr"/>
            <a:r>
              <a:rPr lang="es-AR" sz="4000" b="1" dirty="0" smtClean="0">
                <a:solidFill>
                  <a:schemeClr val="accent1">
                    <a:lumMod val="50000"/>
                  </a:schemeClr>
                </a:solidFill>
              </a:rPr>
              <a:t>SUBSECRETARIA DE HABITAT DE LA COMUNIDAD</a:t>
            </a:r>
            <a:r>
              <a:rPr lang="es-AR" sz="4000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s-AR" sz="40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s-AR" sz="4000" dirty="0" smtClean="0">
                <a:solidFill>
                  <a:schemeClr val="accent1">
                    <a:lumMod val="50000"/>
                  </a:schemeClr>
                </a:solidFill>
              </a:rPr>
              <a:t>DIAGONAL 73 N° 1568 ESQ 56 </a:t>
            </a:r>
            <a:br>
              <a:rPr lang="es-AR" sz="40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s-AR" sz="4000" dirty="0" smtClean="0">
                <a:solidFill>
                  <a:schemeClr val="accent1">
                    <a:lumMod val="50000"/>
                  </a:schemeClr>
                </a:solidFill>
              </a:rPr>
              <a:t>LA PLATA</a:t>
            </a:r>
            <a:br>
              <a:rPr lang="es-AR" sz="40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s-AR" sz="4000" dirty="0" smtClean="0">
                <a:solidFill>
                  <a:schemeClr val="accent1">
                    <a:lumMod val="50000"/>
                  </a:schemeClr>
                </a:solidFill>
              </a:rPr>
              <a:t>0800-222-8028 / 0221-427-2266 </a:t>
            </a:r>
            <a:br>
              <a:rPr lang="es-AR" sz="40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s-AR" sz="4000" dirty="0" smtClean="0">
                <a:solidFill>
                  <a:schemeClr val="accent1">
                    <a:lumMod val="50000"/>
                  </a:schemeClr>
                </a:solidFill>
              </a:rPr>
              <a:t>INT 132/158</a:t>
            </a:r>
            <a:br>
              <a:rPr lang="es-AR" sz="40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s-AR" sz="4000" dirty="0" smtClean="0">
                <a:solidFill>
                  <a:schemeClr val="accent1">
                    <a:lumMod val="50000"/>
                  </a:schemeClr>
                </a:solidFill>
              </a:rPr>
              <a:t>sst.gnotarial@gmail.com</a:t>
            </a:r>
            <a:r>
              <a:rPr lang="es-AR" sz="2800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s-AR" sz="2800" dirty="0" smtClean="0">
                <a:solidFill>
                  <a:schemeClr val="accent1">
                    <a:lumMod val="50000"/>
                  </a:schemeClr>
                </a:solidFill>
              </a:rPr>
            </a:br>
            <a:endParaRPr lang="es-AR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pPr algn="ctr"/>
            <a:r>
              <a:rPr lang="es-AR" dirty="0" smtClean="0"/>
              <a:t/>
            </a:r>
            <a:br>
              <a:rPr lang="es-AR" dirty="0" smtClean="0"/>
            </a:br>
            <a: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  <a:t>REQUISITOS</a:t>
            </a:r>
            <a:b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</a:br>
            <a:endParaRPr lang="es-AR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  <a:t>1.</a:t>
            </a:r>
            <a:r>
              <a:rPr lang="es-AR" dirty="0" smtClean="0"/>
              <a:t> </a:t>
            </a:r>
            <a: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  <a:t>Posesión por causa lícita.</a:t>
            </a:r>
          </a:p>
          <a:p>
            <a:pPr algn="just">
              <a:lnSpc>
                <a:spcPct val="150000"/>
              </a:lnSpc>
              <a:buNone/>
            </a:pPr>
            <a:endParaRPr lang="es-AR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  <a:t>2. Ocupación pública, pacífica y continua del inmueble con anterioridad al 1 de enero de 2006.</a:t>
            </a:r>
          </a:p>
          <a:p>
            <a:pPr algn="just">
              <a:lnSpc>
                <a:spcPct val="150000"/>
              </a:lnSpc>
              <a:buNone/>
            </a:pPr>
            <a:endParaRPr lang="es-AR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  <a:t>3. Que el inmueble este edificado y tenga como destino principal el de casa habitación única y permanente.</a:t>
            </a:r>
          </a:p>
          <a:p>
            <a:pPr>
              <a:buNone/>
            </a:pP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pPr algn="ctr"/>
            <a:r>
              <a:rPr lang="es-AR" dirty="0" smtClean="0"/>
              <a:t/>
            </a:r>
            <a:br>
              <a:rPr lang="es-AR" dirty="0" smtClean="0"/>
            </a:br>
            <a: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  <a:t>LEGITIMADOS PARA INICIAR EL TRAMITE</a:t>
            </a:r>
            <a:b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</a:br>
            <a:endParaRPr lang="es-AR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75969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  <a:t>1. </a:t>
            </a:r>
            <a:r>
              <a:rPr lang="es-AR" sz="1900" dirty="0" smtClean="0">
                <a:solidFill>
                  <a:schemeClr val="accent1">
                    <a:lumMod val="50000"/>
                  </a:schemeClr>
                </a:solidFill>
              </a:rPr>
              <a:t>Las personas físicas ocupantes originarios del inmueble de que se trate;</a:t>
            </a:r>
          </a:p>
          <a:p>
            <a:pPr algn="just"/>
            <a:endParaRPr lang="es-AR" sz="19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r>
              <a:rPr lang="es-AR" sz="1900" dirty="0" smtClean="0">
                <a:solidFill>
                  <a:schemeClr val="accent1">
                    <a:lumMod val="50000"/>
                  </a:schemeClr>
                </a:solidFill>
              </a:rPr>
              <a:t>2. El cónyuge supérstite y sucesores hereditarios del ocupante originario que hayan continuado con la ocupación del inmueble; </a:t>
            </a:r>
          </a:p>
          <a:p>
            <a:pPr algn="just"/>
            <a:endParaRPr lang="es-AR" sz="19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r>
              <a:rPr lang="es-AR" sz="1900" dirty="0" smtClean="0">
                <a:solidFill>
                  <a:schemeClr val="accent1">
                    <a:lumMod val="50000"/>
                  </a:schemeClr>
                </a:solidFill>
              </a:rPr>
              <a:t>3. Las personas, que sin ser sucesores, hubiesen convivido con el ocupante originario, recibiendo trato familiar, por un lapso no menor a dos años anteriores a la fecha establecida por el artículo 1°, y que hayan continuado con la ocupación del inmueble; </a:t>
            </a:r>
          </a:p>
          <a:p>
            <a:pPr algn="just"/>
            <a:endParaRPr lang="es-AR" sz="19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r>
              <a:rPr lang="es-AR" sz="1900" dirty="0" smtClean="0">
                <a:solidFill>
                  <a:schemeClr val="accent1">
                    <a:lumMod val="50000"/>
                  </a:schemeClr>
                </a:solidFill>
              </a:rPr>
              <a:t>4. Los que, mediante acto legítimo fuesen continuadores de dicha posesión.</a:t>
            </a:r>
          </a:p>
          <a:p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936104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s-AR" dirty="0" smtClean="0"/>
              <a:t/>
            </a:r>
            <a:br>
              <a:rPr lang="es-AR" dirty="0" smtClean="0"/>
            </a:br>
            <a: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  <a:t>PRUEBA</a:t>
            </a:r>
            <a:b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</a:br>
            <a:endParaRPr lang="es-AR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  <a:t>DOCUMENTAL: La posesión y el tiempo de la posesión se prueba con toda documentación que permita identificar el vínculo entre el que pretende regularizar y el inmueble. Para ello en el documento debe constar fecha y domicilio del inmueble.</a:t>
            </a:r>
          </a:p>
          <a:p>
            <a:pPr algn="just">
              <a:buNone/>
            </a:pPr>
            <a:endParaRPr lang="es-AR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  <a:t>TESTIMONIAL: La declaración testimonial sirve como prueba complementaria, en ningún caso la prueba de los requisitos de la Ley podrán basarse exclusivamente en la prueba testimonial.</a:t>
            </a:r>
          </a:p>
          <a:p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pPr algn="ctr"/>
            <a:r>
              <a:rPr lang="es-AR" dirty="0" smtClean="0"/>
              <a:t/>
            </a:r>
            <a:br>
              <a:rPr lang="es-AR" dirty="0" smtClean="0"/>
            </a:br>
            <a: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  <a:t>INICIO DEL TRÁMITE</a:t>
            </a:r>
            <a:r>
              <a:rPr lang="es-AR" dirty="0" smtClean="0"/>
              <a:t/>
            </a:r>
            <a:br>
              <a:rPr lang="es-AR" dirty="0" smtClean="0"/>
            </a:b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s-AR" dirty="0" smtClean="0"/>
          </a:p>
          <a:p>
            <a:pPr algn="just"/>
            <a: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  <a:t>LOS TRÁMITES SE INICIAN ANTE LOS R.N.R.D. HABILITADOS EN CADA PARTIDO.</a:t>
            </a:r>
          </a:p>
          <a:p>
            <a:pPr marL="0" indent="0">
              <a:buNone/>
            </a:pPr>
            <a:endParaRPr lang="es-AR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pPr algn="ctr"/>
            <a:r>
              <a:rPr lang="es-AR" dirty="0" smtClean="0"/>
              <a:t/>
            </a:r>
            <a:br>
              <a:rPr lang="es-AR" dirty="0" smtClean="0"/>
            </a:br>
            <a: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  <a:t>DOCUMENTACION CATASTRAL Y REGISTRAL (SOLICITUD)</a:t>
            </a:r>
            <a:b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</a:br>
            <a:endParaRPr lang="es-AR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s-AR" dirty="0" smtClean="0"/>
          </a:p>
          <a:p>
            <a:pPr lvl="0">
              <a:buNone/>
            </a:pPr>
            <a:r>
              <a:rPr lang="es-AR" dirty="0" smtClean="0"/>
              <a:t> </a:t>
            </a:r>
          </a:p>
          <a:p>
            <a: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  <a:t>CEDULA Y PLANCHETA</a:t>
            </a:r>
          </a:p>
          <a:p>
            <a:pPr marL="0" indent="0">
              <a:buNone/>
            </a:pPr>
            <a:endParaRPr lang="es-AR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  <a:t>INFORME </a:t>
            </a:r>
            <a:r>
              <a:rPr lang="es-AR" dirty="0">
                <a:solidFill>
                  <a:schemeClr val="accent1">
                    <a:lumMod val="50000"/>
                  </a:schemeClr>
                </a:solidFill>
              </a:rPr>
              <a:t>DE DOMINIO</a:t>
            </a:r>
          </a:p>
          <a:p>
            <a:pPr lvl="0"/>
            <a:endParaRPr lang="es-AR" dirty="0" smtClean="0"/>
          </a:p>
          <a:p>
            <a:pPr>
              <a:buNone/>
            </a:pP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pPr algn="ctr"/>
            <a:r>
              <a:rPr lang="es-AR" dirty="0" smtClean="0"/>
              <a:t/>
            </a:r>
            <a:br>
              <a:rPr lang="es-AR" dirty="0" smtClean="0"/>
            </a:br>
            <a: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  <a:t>RELEVAMIENTOS</a:t>
            </a:r>
            <a:b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</a:br>
            <a:endParaRPr lang="es-AR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s-AR" dirty="0" smtClean="0"/>
          </a:p>
          <a:p>
            <a:pPr lvl="0"/>
            <a: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  <a:t>RELEVAMIENTO SOCIAL</a:t>
            </a:r>
          </a:p>
          <a:p>
            <a:pPr lvl="0">
              <a:buNone/>
            </a:pPr>
            <a:endParaRPr lang="es-AR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/>
            <a: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  <a:t>RELEVAMIENTO TECNICO</a:t>
            </a:r>
          </a:p>
          <a:p>
            <a:pPr marL="0" lvl="0" indent="0">
              <a:buNone/>
            </a:pPr>
            <a:r>
              <a:rPr lang="es-AR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  <a:t>         </a:t>
            </a:r>
            <a: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  <a:t>     Topes </a:t>
            </a:r>
            <a:r>
              <a:rPr lang="es-AR" dirty="0" err="1" smtClean="0">
                <a:solidFill>
                  <a:schemeClr val="accent1">
                    <a:lumMod val="50000"/>
                  </a:schemeClr>
                </a:solidFill>
              </a:rPr>
              <a:t>valuatorios</a:t>
            </a:r>
            <a: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  <a:t>:</a:t>
            </a:r>
          </a:p>
          <a:p>
            <a:pPr marL="0" lvl="0" indent="0">
              <a:buNone/>
            </a:pPr>
            <a:r>
              <a:rPr lang="es-AR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  <a:t>                                            Art. 6 </a:t>
            </a:r>
            <a:r>
              <a:rPr lang="es-AR" dirty="0" err="1" smtClean="0">
                <a:solidFill>
                  <a:schemeClr val="accent1">
                    <a:lumMod val="50000"/>
                  </a:schemeClr>
                </a:solidFill>
              </a:rPr>
              <a:t>inc</a:t>
            </a:r>
            <a: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  <a:t> “e” $ 2.308.800</a:t>
            </a:r>
          </a:p>
          <a:p>
            <a:pPr marL="0" lvl="0" indent="0">
              <a:buNone/>
            </a:pPr>
            <a:r>
              <a:rPr lang="es-AR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  <a:t>                                            Art. 6 </a:t>
            </a:r>
            <a:r>
              <a:rPr lang="es-AR" dirty="0" err="1" smtClean="0">
                <a:solidFill>
                  <a:schemeClr val="accent1">
                    <a:lumMod val="50000"/>
                  </a:schemeClr>
                </a:solidFill>
              </a:rPr>
              <a:t>inc</a:t>
            </a:r>
            <a: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  <a:t> “h” $ 1.500.720</a:t>
            </a:r>
          </a:p>
          <a:p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899592" y="1628800"/>
            <a:ext cx="2808312" cy="43924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5" name="4 Imagen" descr="Icono Casa Vectores, Iconos, Gráficos y Fondos para Descargar Grati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988840"/>
            <a:ext cx="1296144" cy="154496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5 Imagen" descr="Icono Casa Vectores, Iconos, Gráficos y Fondos para Descargar Grati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4263752"/>
            <a:ext cx="1296144" cy="154496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6 Rectángulo"/>
          <p:cNvSpPr/>
          <p:nvPr/>
        </p:nvSpPr>
        <p:spPr>
          <a:xfrm>
            <a:off x="5076056" y="1633565"/>
            <a:ext cx="2808312" cy="43924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8" name="7 Conector recto"/>
          <p:cNvCxnSpPr>
            <a:stCxn id="7" idx="3"/>
          </p:cNvCxnSpPr>
          <p:nvPr/>
        </p:nvCxnSpPr>
        <p:spPr>
          <a:xfrm flipH="1">
            <a:off x="6156176" y="3829809"/>
            <a:ext cx="1728192" cy="0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>
            <a:off x="6156176" y="3829809"/>
            <a:ext cx="0" cy="2196244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9 Imagen" descr="Icono Casa Vectores, Iconos, Gráficos y Fondos para Descargar Grati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4051" y="1988840"/>
            <a:ext cx="1296144" cy="15449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10 Imagen" descr="Icono Casa Vectores, Iconos, Gráficos y Fondos para Descargar Grati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0212" y="4263752"/>
            <a:ext cx="1296144" cy="15449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72311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160</TotalTime>
  <Words>624</Words>
  <Application>Microsoft Office PowerPoint</Application>
  <PresentationFormat>Presentación en pantalla (4:3)</PresentationFormat>
  <Paragraphs>106</Paragraphs>
  <Slides>23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9" baseType="lpstr">
      <vt:lpstr>Arial</vt:lpstr>
      <vt:lpstr>Calibri</vt:lpstr>
      <vt:lpstr>Trebuchet MS</vt:lpstr>
      <vt:lpstr>Wingdings</vt:lpstr>
      <vt:lpstr>Wingdings 3</vt:lpstr>
      <vt:lpstr>Faceta</vt:lpstr>
      <vt:lpstr>CURSO INTENSIVO DE CAPACITACION SOBRE REGULARIZACION DOMINIAL LEY N° 24374</vt:lpstr>
      <vt:lpstr>LEGISLACION RELEVANTE</vt:lpstr>
      <vt:lpstr> REQUISITOS </vt:lpstr>
      <vt:lpstr> LEGITIMADOS PARA INICIAR EL TRAMITE </vt:lpstr>
      <vt:lpstr> PRUEBA </vt:lpstr>
      <vt:lpstr> INICIO DEL TRÁMITE </vt:lpstr>
      <vt:lpstr> DOCUMENTACION CATASTRAL Y REGISTRAL (SOLICITUD) </vt:lpstr>
      <vt:lpstr> RELEVAMIENTOS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 PUBLICACION DE EDICTOS </vt:lpstr>
      <vt:lpstr> CITACION AL TITULAR DOMINIAL </vt:lpstr>
      <vt:lpstr> OPOSICION </vt:lpstr>
      <vt:lpstr> PAGO DEL 1%  (art 9 de la Ley N° 24.374) </vt:lpstr>
      <vt:lpstr> ELEVACION/VISADO </vt:lpstr>
      <vt:lpstr>VISADO</vt:lpstr>
      <vt:lpstr>DOCUMENTACION A DIGITALIZAR (Apartado 8.5.4 de la Res. N° 35/23)</vt:lpstr>
      <vt:lpstr>Presentación de PowerPoint</vt:lpstr>
      <vt:lpstr> ENTREGA DE LA ESCRITURA </vt:lpstr>
      <vt:lpstr>SUBSECRETARIA DE HABITAT DE LA COMUNIDAD DIAGONAL 73 N° 1568 ESQ 56  LA PLATA 0800-222-8028 / 0221-427-2266  INT 132/158 sst.gnotarial@gmail.com </vt:lpstr>
    </vt:vector>
  </TitlesOfParts>
  <Company>La Plata - Argentina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LEGISLACION RELEVANTE</dc:title>
  <dc:creator>María Gabriela Gioiosa</dc:creator>
  <cp:lastModifiedBy>User</cp:lastModifiedBy>
  <cp:revision>29</cp:revision>
  <dcterms:created xsi:type="dcterms:W3CDTF">2016-04-10T20:41:28Z</dcterms:created>
  <dcterms:modified xsi:type="dcterms:W3CDTF">2023-09-24T23:52:36Z</dcterms:modified>
</cp:coreProperties>
</file>